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86" r:id="rId2"/>
    <p:sldId id="290" r:id="rId3"/>
    <p:sldId id="289" r:id="rId4"/>
    <p:sldId id="301" r:id="rId5"/>
    <p:sldId id="302" r:id="rId6"/>
    <p:sldId id="303" r:id="rId7"/>
    <p:sldId id="304" r:id="rId8"/>
    <p:sldId id="306" r:id="rId9"/>
    <p:sldId id="308" r:id="rId10"/>
    <p:sldId id="293" r:id="rId11"/>
    <p:sldId id="295" r:id="rId12"/>
    <p:sldId id="288" r:id="rId13"/>
    <p:sldId id="311" r:id="rId14"/>
    <p:sldId id="300" r:id="rId15"/>
    <p:sldId id="291" r:id="rId16"/>
    <p:sldId id="296" r:id="rId17"/>
    <p:sldId id="297" r:id="rId18"/>
    <p:sldId id="292" r:id="rId19"/>
    <p:sldId id="298" r:id="rId20"/>
    <p:sldId id="294" r:id="rId21"/>
    <p:sldId id="330" r:id="rId22"/>
    <p:sldId id="331" r:id="rId23"/>
    <p:sldId id="332" r:id="rId24"/>
    <p:sldId id="333" r:id="rId25"/>
    <p:sldId id="334" r:id="rId26"/>
    <p:sldId id="312" r:id="rId2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2B20"/>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78805DC-CBC9-4E1A-8726-695A9BCD9B9E}" type="slidenum">
              <a:rPr lang="es-AR" smtClean="0"/>
              <a:pPr/>
              <a:t>‹Nº›</a:t>
            </a:fld>
            <a:endParaRPr lang="es-AR"/>
          </a:p>
        </p:txBody>
      </p:sp>
    </p:spTree>
    <p:extLst>
      <p:ext uri="{BB962C8B-B14F-4D97-AF65-F5344CB8AC3E}">
        <p14:creationId xmlns="" xmlns:p14="http://schemas.microsoft.com/office/powerpoint/2010/main" val="3448248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6AB4D0-DD29-4103-BC87-B90407B2499A}" type="datetimeFigureOut">
              <a:rPr lang="es-AR" smtClean="0"/>
              <a:pPr/>
              <a:t>20/11/2018</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86E45A-8500-47BC-A102-188FEE8AAFA1}" type="slidenum">
              <a:rPr lang="es-AR" smtClean="0"/>
              <a:pPr/>
              <a:t>‹Nº›</a:t>
            </a:fld>
            <a:endParaRPr lang="es-AR"/>
          </a:p>
        </p:txBody>
      </p:sp>
    </p:spTree>
    <p:extLst>
      <p:ext uri="{BB962C8B-B14F-4D97-AF65-F5344CB8AC3E}">
        <p14:creationId xmlns="" xmlns:p14="http://schemas.microsoft.com/office/powerpoint/2010/main" val="3286565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7209808-C875-4241-B245-5250E0248B2E}" type="datetimeFigureOut">
              <a:rPr lang="es-AR" smtClean="0"/>
              <a:pPr/>
              <a:t>20/11/2018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B34E3A4-AEEA-4267-A6A6-8BAEF8CEB036}"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7209808-C875-4241-B245-5250E0248B2E}" type="datetimeFigureOut">
              <a:rPr lang="es-AR" smtClean="0"/>
              <a:pPr/>
              <a:t>20/11/2018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B34E3A4-AEEA-4267-A6A6-8BAEF8CEB036}"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7209808-C875-4241-B245-5250E0248B2E}" type="datetimeFigureOut">
              <a:rPr lang="es-AR" smtClean="0"/>
              <a:pPr/>
              <a:t>20/11/2018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B34E3A4-AEEA-4267-A6A6-8BAEF8CEB036}"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7209808-C875-4241-B245-5250E0248B2E}" type="datetimeFigureOut">
              <a:rPr lang="es-AR" smtClean="0"/>
              <a:pPr/>
              <a:t>20/11/2018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B34E3A4-AEEA-4267-A6A6-8BAEF8CEB036}"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7209808-C875-4241-B245-5250E0248B2E}" type="datetimeFigureOut">
              <a:rPr lang="es-AR" smtClean="0"/>
              <a:pPr/>
              <a:t>20/11/2018</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5B34E3A4-AEEA-4267-A6A6-8BAEF8CEB036}"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7209808-C875-4241-B245-5250E0248B2E}" type="datetimeFigureOut">
              <a:rPr lang="es-AR" smtClean="0"/>
              <a:pPr/>
              <a:t>20/11/2018</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5B34E3A4-AEEA-4267-A6A6-8BAEF8CEB036}"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17209808-C875-4241-B245-5250E0248B2E}" type="datetimeFigureOut">
              <a:rPr lang="es-AR" smtClean="0"/>
              <a:pPr/>
              <a:t>20/11/2018</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5B34E3A4-AEEA-4267-A6A6-8BAEF8CEB036}"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7209808-C875-4241-B245-5250E0248B2E}" type="datetimeFigureOut">
              <a:rPr lang="es-AR" smtClean="0"/>
              <a:pPr/>
              <a:t>20/11/2018</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5B34E3A4-AEEA-4267-A6A6-8BAEF8CEB036}"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9808-C875-4241-B245-5250E0248B2E}" type="datetimeFigureOut">
              <a:rPr lang="es-AR" smtClean="0"/>
              <a:pPr/>
              <a:t>20/11/2018</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5B34E3A4-AEEA-4267-A6A6-8BAEF8CEB036}"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7209808-C875-4241-B245-5250E0248B2E}" type="datetimeFigureOut">
              <a:rPr lang="es-AR" smtClean="0"/>
              <a:pPr/>
              <a:t>20/11/2018</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5B34E3A4-AEEA-4267-A6A6-8BAEF8CEB036}" type="slidenum">
              <a:rPr lang="es-AR" smtClean="0"/>
              <a:pPr/>
              <a:t>‹Nº›</a:t>
            </a:fld>
            <a:endParaRPr lang="es-AR"/>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17209808-C875-4241-B245-5250E0248B2E}" type="datetimeFigureOut">
              <a:rPr lang="es-AR" smtClean="0"/>
              <a:pPr/>
              <a:t>20/11/2018</a:t>
            </a:fld>
            <a:endParaRPr lang="es-AR"/>
          </a:p>
        </p:txBody>
      </p:sp>
      <p:sp>
        <p:nvSpPr>
          <p:cNvPr id="9" name="Slide Number Placeholder 8"/>
          <p:cNvSpPr>
            <a:spLocks noGrp="1"/>
          </p:cNvSpPr>
          <p:nvPr>
            <p:ph type="sldNum" sz="quarter" idx="11"/>
          </p:nvPr>
        </p:nvSpPr>
        <p:spPr/>
        <p:txBody>
          <a:bodyPr/>
          <a:lstStyle/>
          <a:p>
            <a:fld id="{5B34E3A4-AEEA-4267-A6A6-8BAEF8CEB036}" type="slidenum">
              <a:rPr lang="es-AR" smtClean="0"/>
              <a:pPr/>
              <a:t>‹Nº›</a:t>
            </a:fld>
            <a:endParaRPr lang="es-AR"/>
          </a:p>
        </p:txBody>
      </p:sp>
      <p:sp>
        <p:nvSpPr>
          <p:cNvPr id="10" name="Footer Placeholder 9"/>
          <p:cNvSpPr>
            <a:spLocks noGrp="1"/>
          </p:cNvSpPr>
          <p:nvPr>
            <p:ph type="ftr" sz="quarter" idx="12"/>
          </p:nvPr>
        </p:nvSpPr>
        <p:spPr/>
        <p:txBody>
          <a:bodyPr/>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B34E3A4-AEEA-4267-A6A6-8BAEF8CEB036}" type="slidenum">
              <a:rPr lang="es-AR" smtClean="0"/>
              <a:pPr/>
              <a:t>‹Nº›</a:t>
            </a:fld>
            <a:endParaRPr lang="es-A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7209808-C875-4241-B245-5250E0248B2E}" type="datetimeFigureOut">
              <a:rPr lang="es-AR" smtClean="0"/>
              <a:pPr/>
              <a:t>20/11/2018</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Clases Asociadas y encapsulamiento</a:t>
            </a:r>
            <a:endParaRPr lang="es-ES" sz="3600" b="1" dirty="0"/>
          </a:p>
        </p:txBody>
      </p:sp>
      <p:sp>
        <p:nvSpPr>
          <p:cNvPr id="4" name="1 Título"/>
          <p:cNvSpPr txBox="1">
            <a:spLocks/>
          </p:cNvSpPr>
          <p:nvPr/>
        </p:nvSpPr>
        <p:spPr>
          <a:xfrm>
            <a:off x="654968" y="3068960"/>
            <a:ext cx="7445424"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just">
              <a:spcAft>
                <a:spcPts val="600"/>
              </a:spcAft>
            </a:pPr>
            <a:r>
              <a:rPr lang="es-ES" sz="2800" dirty="0">
                <a:latin typeface="Calibri"/>
                <a:ea typeface="Calibri"/>
                <a:cs typeface="Times New Roman"/>
              </a:rPr>
              <a:t>En el diseño de una </a:t>
            </a:r>
            <a:r>
              <a:rPr lang="es-ES" sz="2800" dirty="0" smtClean="0">
                <a:latin typeface="Calibri"/>
                <a:ea typeface="Calibri"/>
                <a:cs typeface="Times New Roman"/>
              </a:rPr>
              <a:t>aplicación, </a:t>
            </a:r>
            <a:r>
              <a:rPr lang="es-ES" sz="2800" dirty="0">
                <a:latin typeface="Calibri"/>
                <a:ea typeface="Calibri"/>
                <a:cs typeface="Times New Roman"/>
              </a:rPr>
              <a:t>la solución se modula de modo tal que cada clase pueda implementarse sin depender de las demás. </a:t>
            </a:r>
            <a:endParaRPr lang="es-ES" sz="2800" dirty="0" smtClean="0">
              <a:latin typeface="Calibri"/>
              <a:ea typeface="Calibri"/>
              <a:cs typeface="Times New Roman"/>
            </a:endParaRPr>
          </a:p>
          <a:p>
            <a:pPr algn="just">
              <a:spcAft>
                <a:spcPts val="600"/>
              </a:spcAft>
            </a:pPr>
            <a:r>
              <a:rPr lang="es-ES" sz="2800" dirty="0" smtClean="0">
                <a:latin typeface="Calibri"/>
                <a:ea typeface="Calibri"/>
                <a:cs typeface="Times New Roman"/>
              </a:rPr>
              <a:t>En </a:t>
            </a:r>
            <a:r>
              <a:rPr lang="es-ES" sz="2800" dirty="0">
                <a:latin typeface="Calibri"/>
                <a:ea typeface="Calibri"/>
                <a:cs typeface="Times New Roman"/>
              </a:rPr>
              <a:t>el desarrollo de una aplicación en la cual la entrada y salida se realiza a través de una GUI, la clase que implementa la interface gráfica de usuario usa a las clases que modelan el problema, sin conocer detalles de la representación. </a:t>
            </a:r>
            <a:endParaRPr lang="es-ES" sz="2800" dirty="0" smtClean="0">
              <a:latin typeface="Calibri"/>
              <a:ea typeface="Calibri"/>
              <a:cs typeface="Times New Roman"/>
            </a:endParaRPr>
          </a:p>
          <a:p>
            <a:pPr algn="just">
              <a:spcAft>
                <a:spcPts val="600"/>
              </a:spcAft>
            </a:pPr>
            <a:r>
              <a:rPr lang="es-ES" sz="2800" dirty="0" smtClean="0">
                <a:latin typeface="Calibri"/>
                <a:ea typeface="Calibri"/>
                <a:cs typeface="Times New Roman"/>
              </a:rPr>
              <a:t>Análogamente</a:t>
            </a:r>
            <a:r>
              <a:rPr lang="es-ES" sz="2800" dirty="0">
                <a:latin typeface="Calibri"/>
                <a:ea typeface="Calibri"/>
                <a:cs typeface="Times New Roman"/>
              </a:rPr>
              <a:t>, las clases que modelan el problema se diseñan e implementan si saber si la entrada y salida va a hacerse por consola o mediante una GUI. </a:t>
            </a:r>
            <a:endParaRPr lang="es-AR" sz="2800" dirty="0">
              <a:latin typeface="Calibri"/>
              <a:ea typeface="Calibri"/>
              <a:cs typeface="Times New Roman"/>
            </a:endParaRPr>
          </a:p>
        </p:txBody>
      </p:sp>
    </p:spTree>
    <p:extLst>
      <p:ext uri="{BB962C8B-B14F-4D97-AF65-F5344CB8AC3E}">
        <p14:creationId xmlns="" xmlns:p14="http://schemas.microsoft.com/office/powerpoint/2010/main" val="1846761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4" name="1 Título"/>
          <p:cNvSpPr txBox="1">
            <a:spLocks/>
          </p:cNvSpPr>
          <p:nvPr/>
        </p:nvSpPr>
        <p:spPr>
          <a:xfrm>
            <a:off x="683568" y="3212976"/>
            <a:ext cx="7772400" cy="1124744"/>
          </a:xfrm>
          <a:prstGeom prst="rect">
            <a:avLst/>
          </a:prstGeom>
          <a:ln>
            <a:noFill/>
          </a:ln>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spcBef>
                <a:spcPts val="600"/>
              </a:spcBef>
            </a:pPr>
            <a:r>
              <a:rPr lang="es-AR" sz="2800" dirty="0">
                <a:latin typeface="+mn-lt"/>
              </a:rPr>
              <a:t>El objeto ligado a la variable </a:t>
            </a:r>
            <a:r>
              <a:rPr lang="en-US" sz="2800" b="1" dirty="0" err="1">
                <a:latin typeface="Courier New" panose="02070309020205020404" pitchFamily="49" charset="0"/>
                <a:cs typeface="Courier New" panose="02070309020205020404" pitchFamily="49" charset="0"/>
              </a:rPr>
              <a:t>palabra</a:t>
            </a:r>
            <a:r>
              <a:rPr lang="es-AR" sz="2800" dirty="0">
                <a:latin typeface="+mn-lt"/>
              </a:rPr>
              <a:t> se inicializa en el oyente de la caja y se usa para buscar la </a:t>
            </a:r>
            <a:r>
              <a:rPr lang="es-AR" sz="2800" dirty="0" smtClean="0">
                <a:latin typeface="+mn-lt"/>
              </a:rPr>
              <a:t>traducción.</a:t>
            </a:r>
            <a:endParaRPr lang="es-AR" sz="2800" dirty="0">
              <a:latin typeface="+mn-lt"/>
            </a:endParaRPr>
          </a:p>
          <a:p>
            <a:pPr>
              <a:spcBef>
                <a:spcPts val="600"/>
              </a:spcBef>
            </a:pPr>
            <a:r>
              <a:rPr lang="es-AR" sz="2800" dirty="0" smtClean="0">
                <a:latin typeface="+mn-lt"/>
              </a:rPr>
              <a:t>La implementación </a:t>
            </a:r>
            <a:r>
              <a:rPr lang="es-AR" sz="2800" dirty="0">
                <a:latin typeface="+mn-lt"/>
              </a:rPr>
              <a:t>de </a:t>
            </a:r>
            <a:r>
              <a:rPr lang="es-AR" sz="2800" dirty="0" smtClean="0">
                <a:latin typeface="+mn-lt"/>
              </a:rPr>
              <a:t>cada </a:t>
            </a:r>
            <a:r>
              <a:rPr lang="es-AR" sz="2800" dirty="0">
                <a:latin typeface="+mn-lt"/>
              </a:rPr>
              <a:t>clase oyente requiere acceder a un diccionario. </a:t>
            </a:r>
            <a:endParaRPr lang="es-AR" sz="2800" dirty="0" smtClean="0">
              <a:latin typeface="+mn-lt"/>
            </a:endParaRPr>
          </a:p>
          <a:p>
            <a:pPr>
              <a:spcBef>
                <a:spcPts val="600"/>
              </a:spcBef>
            </a:pPr>
            <a:r>
              <a:rPr lang="es-AR" sz="2800" dirty="0" smtClean="0">
                <a:latin typeface="+mn-lt"/>
              </a:rPr>
              <a:t>El </a:t>
            </a:r>
            <a:r>
              <a:rPr lang="es-AR" sz="2800" dirty="0">
                <a:latin typeface="+mn-lt"/>
              </a:rPr>
              <a:t>diccionario es una estructura de datos que mantiene pares de palabras, la primera palabra del par está en inglés y la segunda en español</a:t>
            </a:r>
            <a:r>
              <a:rPr lang="es-AR" sz="2800" dirty="0" smtClean="0">
                <a:latin typeface="+mn-lt"/>
              </a:rPr>
              <a:t>.</a:t>
            </a:r>
          </a:p>
          <a:p>
            <a:pPr>
              <a:spcBef>
                <a:spcPts val="600"/>
              </a:spcBef>
            </a:pPr>
            <a:r>
              <a:rPr lang="es-ES_tradnl" sz="2800" dirty="0" smtClean="0">
                <a:latin typeface="+mn-lt"/>
              </a:rPr>
              <a:t>La estructura está </a:t>
            </a:r>
            <a:r>
              <a:rPr lang="es-ES_tradnl" sz="2800" b="1" dirty="0" smtClean="0">
                <a:latin typeface="+mn-lt"/>
              </a:rPr>
              <a:t>encapsulada</a:t>
            </a:r>
            <a:r>
              <a:rPr lang="es-ES_tradnl" sz="2800" dirty="0" smtClean="0">
                <a:latin typeface="+mn-lt"/>
              </a:rPr>
              <a:t> en una clase Diccionario que brinda dos servicios de búsqueda, buscar en la primera palabra de cada par o en la segunda.</a:t>
            </a:r>
            <a:endParaRPr lang="es-AR" sz="2800" dirty="0">
              <a:latin typeface="+mn-lt"/>
            </a:endParaRPr>
          </a:p>
          <a:p>
            <a:endParaRPr lang="es-AR" sz="2800" dirty="0">
              <a:latin typeface="+mn-lt"/>
            </a:endParaRPr>
          </a:p>
        </p:txBody>
      </p:sp>
    </p:spTree>
    <p:extLst>
      <p:ext uri="{BB962C8B-B14F-4D97-AF65-F5344CB8AC3E}">
        <p14:creationId xmlns="" xmlns:p14="http://schemas.microsoft.com/office/powerpoint/2010/main" val="1073969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4" name="1 Título"/>
          <p:cNvSpPr txBox="1">
            <a:spLocks/>
          </p:cNvSpPr>
          <p:nvPr/>
        </p:nvSpPr>
        <p:spPr>
          <a:xfrm>
            <a:off x="683568" y="3159145"/>
            <a:ext cx="7416824"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spcBef>
                <a:spcPts val="600"/>
              </a:spcBef>
            </a:pPr>
            <a:r>
              <a:rPr lang="es-ES" sz="2800" dirty="0" smtClean="0">
                <a:latin typeface="+mn-lt"/>
              </a:rPr>
              <a:t>La </a:t>
            </a:r>
            <a:r>
              <a:rPr lang="es-ES" sz="2800" dirty="0">
                <a:latin typeface="+mn-lt"/>
              </a:rPr>
              <a:t>clase </a:t>
            </a:r>
            <a:r>
              <a:rPr lang="en-US" sz="2800" b="1" dirty="0" err="1">
                <a:latin typeface="Courier New" panose="02070309020205020404" pitchFamily="49" charset="0"/>
                <a:cs typeface="Courier New" panose="02070309020205020404" pitchFamily="49" charset="0"/>
              </a:rPr>
              <a:t>GUITraductor</a:t>
            </a:r>
            <a:r>
              <a:rPr lang="en-US" sz="2800" dirty="0">
                <a:latin typeface="+mn-lt"/>
              </a:rPr>
              <a:t> </a:t>
            </a:r>
            <a:r>
              <a:rPr lang="es-ES" sz="2800" b="1" dirty="0">
                <a:latin typeface="+mn-lt"/>
              </a:rPr>
              <a:t>usa</a:t>
            </a:r>
            <a:r>
              <a:rPr lang="es-ES" sz="2800" dirty="0">
                <a:latin typeface="+mn-lt"/>
              </a:rPr>
              <a:t> a la clase </a:t>
            </a:r>
            <a:r>
              <a:rPr lang="en-US" sz="2800" b="1" dirty="0" err="1">
                <a:latin typeface="Courier New" panose="02070309020205020404" pitchFamily="49" charset="0"/>
                <a:cs typeface="Courier New" panose="02070309020205020404" pitchFamily="49" charset="0"/>
              </a:rPr>
              <a:t>Diccionario</a:t>
            </a:r>
            <a:r>
              <a:rPr lang="es-ES" sz="2800" dirty="0">
                <a:latin typeface="+mn-lt"/>
              </a:rPr>
              <a:t> como una caja negra, conoce únicamente la interface y el contrato. </a:t>
            </a:r>
            <a:endParaRPr lang="es-ES" sz="2800" dirty="0" smtClean="0">
              <a:latin typeface="+mn-lt"/>
            </a:endParaRPr>
          </a:p>
          <a:p>
            <a:pPr>
              <a:spcBef>
                <a:spcPts val="600"/>
              </a:spcBef>
            </a:pPr>
            <a:r>
              <a:rPr lang="es-ES" sz="2800" dirty="0" smtClean="0">
                <a:latin typeface="+mn-lt"/>
              </a:rPr>
              <a:t>Los </a:t>
            </a:r>
            <a:r>
              <a:rPr lang="es-ES" sz="2800" dirty="0">
                <a:latin typeface="+mn-lt"/>
              </a:rPr>
              <a:t>datos pueden estar modelados por un arreglo o un objeto de clase </a:t>
            </a:r>
            <a:r>
              <a:rPr lang="en-US" sz="2800" b="1" dirty="0">
                <a:latin typeface="Courier New" panose="02070309020205020404" pitchFamily="49" charset="0"/>
                <a:cs typeface="Courier New" panose="02070309020205020404" pitchFamily="49" charset="0"/>
              </a:rPr>
              <a:t>Vector</a:t>
            </a:r>
            <a:r>
              <a:rPr lang="es-ES" sz="2800" dirty="0">
                <a:latin typeface="+mn-lt"/>
              </a:rPr>
              <a:t>, las búsquedas pueden implicar un recorrido secuencial o la estructura puede estar ordenada y se aplica entonces búsqueda binaria. </a:t>
            </a:r>
            <a:endParaRPr lang="es-ES" sz="2800" dirty="0" smtClean="0">
              <a:latin typeface="+mn-lt"/>
            </a:endParaRPr>
          </a:p>
          <a:p>
            <a:pPr>
              <a:spcBef>
                <a:spcPts val="600"/>
              </a:spcBef>
            </a:pPr>
            <a:r>
              <a:rPr lang="es-ES" sz="2800" dirty="0" smtClean="0">
                <a:latin typeface="+mn-lt"/>
              </a:rPr>
              <a:t>Todas </a:t>
            </a:r>
            <a:r>
              <a:rPr lang="es-ES" sz="2800" dirty="0">
                <a:latin typeface="+mn-lt"/>
              </a:rPr>
              <a:t>esas cuestiones quedan escondidas para la interfaz. De manera análoga, es posible cambiar el diseño y la implementación de la GUI, sin afectar a la clase </a:t>
            </a:r>
            <a:r>
              <a:rPr lang="en-US" sz="2800" b="1" dirty="0" err="1">
                <a:latin typeface="Courier New" panose="02070309020205020404" pitchFamily="49" charset="0"/>
                <a:cs typeface="Courier New" panose="02070309020205020404" pitchFamily="49" charset="0"/>
              </a:rPr>
              <a:t>Diccionario</a:t>
            </a:r>
            <a:r>
              <a:rPr lang="es-ES" sz="2800" dirty="0" smtClean="0">
                <a:latin typeface="+mn-lt"/>
              </a:rPr>
              <a:t>.</a:t>
            </a:r>
            <a:endParaRPr lang="es-AR" sz="2800" dirty="0">
              <a:latin typeface="+mn-lt"/>
            </a:endParaRPr>
          </a:p>
        </p:txBody>
      </p:sp>
    </p:spTree>
    <p:extLst>
      <p:ext uri="{BB962C8B-B14F-4D97-AF65-F5344CB8AC3E}">
        <p14:creationId xmlns="" xmlns:p14="http://schemas.microsoft.com/office/powerpoint/2010/main" val="1035860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4" name="1 Título"/>
          <p:cNvSpPr txBox="1">
            <a:spLocks/>
          </p:cNvSpPr>
          <p:nvPr/>
        </p:nvSpPr>
        <p:spPr>
          <a:xfrm>
            <a:off x="672248" y="2708920"/>
            <a:ext cx="7772400"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AR" sz="2800" i="1" dirty="0"/>
              <a:t>Implemente una clase </a:t>
            </a:r>
            <a:r>
              <a:rPr lang="es-AR" sz="2800" i="1" dirty="0" err="1"/>
              <a:t>GUI_Traductor</a:t>
            </a:r>
            <a:r>
              <a:rPr lang="es-AR" sz="2800" i="1" dirty="0"/>
              <a:t> que permita </a:t>
            </a:r>
            <a:r>
              <a:rPr lang="es-AR" sz="2800" i="1" dirty="0" smtClean="0"/>
              <a:t>mostrar la traducción de una </a:t>
            </a:r>
            <a:r>
              <a:rPr lang="es-AR" sz="2800" i="1" dirty="0"/>
              <a:t>palabra </a:t>
            </a:r>
            <a:r>
              <a:rPr lang="es-AR" sz="2800" i="1" dirty="0" smtClean="0"/>
              <a:t>ingresada en </a:t>
            </a:r>
            <a:r>
              <a:rPr lang="es-AR" sz="2800" i="1" dirty="0"/>
              <a:t>inglés a español o una palabra </a:t>
            </a:r>
            <a:r>
              <a:rPr lang="es-AR" sz="2800" i="1" dirty="0" smtClean="0"/>
              <a:t>ingresada en </a:t>
            </a:r>
            <a:r>
              <a:rPr lang="es-AR" sz="2800" i="1" dirty="0"/>
              <a:t>español a inglés. </a:t>
            </a:r>
            <a:endParaRPr lang="es-AR" sz="2800" i="1" dirty="0" smtClean="0"/>
          </a:p>
          <a:p>
            <a:r>
              <a:rPr lang="es-AR" sz="2800" i="1" dirty="0" smtClean="0"/>
              <a:t>La </a:t>
            </a:r>
            <a:r>
              <a:rPr lang="es-AR" sz="2800" i="1" dirty="0"/>
              <a:t>clase </a:t>
            </a:r>
            <a:r>
              <a:rPr lang="es-AR" sz="2800" i="1" dirty="0" err="1"/>
              <a:t>GUI_Traductor</a:t>
            </a:r>
            <a:r>
              <a:rPr lang="es-AR" sz="2800" i="1" dirty="0"/>
              <a:t> está asociada a Diccionario. </a:t>
            </a:r>
            <a:endParaRPr lang="es-AR" sz="2800" i="1" dirty="0" smtClean="0"/>
          </a:p>
          <a:p>
            <a:r>
              <a:rPr lang="es-AR" sz="2800" i="1" dirty="0" smtClean="0"/>
              <a:t>La </a:t>
            </a:r>
            <a:r>
              <a:rPr lang="es-AR" sz="2800" i="1" dirty="0"/>
              <a:t>clase Diccionario encapsula a una colección de pares de palabras, la primera palabra del par está en inglés y la segunda es su traducción al español. Claramente un objeto de clase Diccionario puede utilizarse para traducir de inglés a español o de español a inglés. </a:t>
            </a:r>
            <a:endParaRPr lang="es-AR" sz="2800" dirty="0"/>
          </a:p>
        </p:txBody>
      </p:sp>
    </p:spTree>
    <p:extLst>
      <p:ext uri="{BB962C8B-B14F-4D97-AF65-F5344CB8AC3E}">
        <p14:creationId xmlns="" xmlns:p14="http://schemas.microsoft.com/office/powerpoint/2010/main" val="992918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graphicFrame>
        <p:nvGraphicFramePr>
          <p:cNvPr id="2" name="1 Tabla"/>
          <p:cNvGraphicFramePr>
            <a:graphicFrameLocks noGrp="1"/>
          </p:cNvGraphicFramePr>
          <p:nvPr>
            <p:extLst>
              <p:ext uri="{D42A27DB-BD31-4B8C-83A1-F6EECF244321}">
                <p14:modId xmlns="" xmlns:p14="http://schemas.microsoft.com/office/powerpoint/2010/main" val="3200650208"/>
              </p:ext>
            </p:extLst>
          </p:nvPr>
        </p:nvGraphicFramePr>
        <p:xfrm>
          <a:off x="827585" y="1484784"/>
          <a:ext cx="7438577" cy="3672408"/>
        </p:xfrm>
        <a:graphic>
          <a:graphicData uri="http://schemas.openxmlformats.org/drawingml/2006/table">
            <a:tbl>
              <a:tblPr firstRow="1" firstCol="1" bandRow="1">
                <a:tableStyleId>{93296810-A885-4BE3-A3E7-6D5BEEA58F35}</a:tableStyleId>
              </a:tblPr>
              <a:tblGrid>
                <a:gridCol w="1877622"/>
                <a:gridCol w="224430"/>
                <a:gridCol w="2128130"/>
                <a:gridCol w="224430"/>
                <a:gridCol w="2983965"/>
              </a:tblGrid>
              <a:tr h="330435">
                <a:tc>
                  <a:txBody>
                    <a:bodyPr/>
                    <a:lstStyle/>
                    <a:p>
                      <a:pPr>
                        <a:spcAft>
                          <a:spcPts val="0"/>
                        </a:spcAft>
                      </a:pPr>
                      <a:r>
                        <a:rPr lang="en-US" sz="1800" b="1">
                          <a:solidFill>
                            <a:schemeClr val="tx1"/>
                          </a:solidFill>
                          <a:effectLst/>
                        </a:rPr>
                        <a:t>Par</a:t>
                      </a:r>
                      <a:endParaRPr lang="es-AR" sz="1800" b="1">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1">
                          <a:solidFill>
                            <a:schemeClr val="tx1"/>
                          </a:solidFill>
                          <a:effectLst/>
                        </a:rPr>
                        <a:t> </a:t>
                      </a:r>
                      <a:endParaRPr lang="es-AR" sz="1800" b="1">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spcAft>
                          <a:spcPts val="0"/>
                        </a:spcAft>
                      </a:pPr>
                      <a:r>
                        <a:rPr lang="en-US" sz="1800" b="1">
                          <a:solidFill>
                            <a:schemeClr val="tx1"/>
                          </a:solidFill>
                          <a:effectLst/>
                        </a:rPr>
                        <a:t>Diccionario</a:t>
                      </a:r>
                      <a:endParaRPr lang="es-AR" sz="1800" b="1">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1">
                          <a:solidFill>
                            <a:schemeClr val="tx1"/>
                          </a:solidFill>
                          <a:effectLst/>
                        </a:rPr>
                        <a:t> </a:t>
                      </a:r>
                      <a:endParaRPr lang="es-AR" sz="1800" b="1">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spcAft>
                          <a:spcPts val="0"/>
                        </a:spcAft>
                      </a:pPr>
                      <a:r>
                        <a:rPr lang="en-US" sz="1800" b="1" dirty="0" err="1">
                          <a:solidFill>
                            <a:schemeClr val="tx1"/>
                          </a:solidFill>
                          <a:effectLst/>
                        </a:rPr>
                        <a:t>GUI_Traductor</a:t>
                      </a:r>
                      <a:endParaRPr lang="es-AR" sz="1800" b="1" dirty="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0435">
                <a:tc>
                  <a:txBody>
                    <a:bodyPr/>
                    <a:lstStyle/>
                    <a:p>
                      <a:pPr>
                        <a:spcAft>
                          <a:spcPts val="0"/>
                        </a:spcAft>
                      </a:pPr>
                      <a:r>
                        <a:rPr lang="en-US" sz="1800" b="0">
                          <a:solidFill>
                            <a:schemeClr val="tx1"/>
                          </a:solidFill>
                          <a:effectLst/>
                        </a:rPr>
                        <a:t>pal1,pal2:String</a:t>
                      </a:r>
                      <a:endParaRPr lang="es-AR" sz="1800" b="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0">
                          <a:solidFill>
                            <a:schemeClr val="tx1"/>
                          </a:solidFill>
                          <a:effectLst/>
                        </a:rPr>
                        <a:t> </a:t>
                      </a:r>
                      <a:endParaRPr lang="es-AR" sz="1800" b="0">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spcAft>
                          <a:spcPts val="0"/>
                        </a:spcAft>
                      </a:pPr>
                      <a:r>
                        <a:rPr lang="en-US" sz="1800" b="0">
                          <a:solidFill>
                            <a:schemeClr val="tx1"/>
                          </a:solidFill>
                          <a:effectLst/>
                        </a:rPr>
                        <a:t>T [] Par</a:t>
                      </a:r>
                      <a:endParaRPr lang="es-AR" sz="1800" b="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0">
                          <a:solidFill>
                            <a:schemeClr val="tx1"/>
                          </a:solidFill>
                          <a:effectLst/>
                        </a:rPr>
                        <a:t> </a:t>
                      </a:r>
                      <a:endParaRPr lang="es-AR" sz="1800" b="0">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rowSpan="2">
                  <a:txBody>
                    <a:bodyPr/>
                    <a:lstStyle/>
                    <a:p>
                      <a:pPr>
                        <a:spcAft>
                          <a:spcPts val="0"/>
                        </a:spcAft>
                      </a:pPr>
                      <a:r>
                        <a:rPr lang="en-US" sz="1800" b="0" dirty="0" err="1">
                          <a:solidFill>
                            <a:schemeClr val="tx1"/>
                          </a:solidFill>
                          <a:effectLst/>
                        </a:rPr>
                        <a:t>panelPalabras</a:t>
                      </a:r>
                      <a:r>
                        <a:rPr lang="en-US" sz="1800" b="0" dirty="0">
                          <a:solidFill>
                            <a:schemeClr val="tx1"/>
                          </a:solidFill>
                          <a:effectLst/>
                        </a:rPr>
                        <a:t>, </a:t>
                      </a:r>
                      <a:r>
                        <a:rPr lang="en-US" sz="1800" b="0" dirty="0" err="1">
                          <a:solidFill>
                            <a:schemeClr val="tx1"/>
                          </a:solidFill>
                          <a:effectLst/>
                        </a:rPr>
                        <a:t>panelControl:JPanel</a:t>
                      </a:r>
                      <a:endParaRPr lang="es-AR" sz="1800" b="0" dirty="0">
                        <a:solidFill>
                          <a:schemeClr val="tx1"/>
                        </a:solidFill>
                        <a:effectLst/>
                      </a:endParaRPr>
                    </a:p>
                    <a:p>
                      <a:pPr>
                        <a:spcAft>
                          <a:spcPts val="0"/>
                        </a:spcAft>
                      </a:pPr>
                      <a:r>
                        <a:rPr lang="en-US" sz="1800" b="0" dirty="0" err="1">
                          <a:solidFill>
                            <a:schemeClr val="tx1"/>
                          </a:solidFill>
                          <a:effectLst/>
                        </a:rPr>
                        <a:t>botonES,botonEI:JButton</a:t>
                      </a:r>
                      <a:endParaRPr lang="es-AR" sz="1800" b="0" dirty="0">
                        <a:solidFill>
                          <a:schemeClr val="tx1"/>
                        </a:solidFill>
                        <a:effectLst/>
                      </a:endParaRPr>
                    </a:p>
                    <a:p>
                      <a:pPr>
                        <a:spcAft>
                          <a:spcPts val="0"/>
                        </a:spcAft>
                      </a:pPr>
                      <a:r>
                        <a:rPr lang="en-US" sz="1800" b="0" dirty="0" err="1">
                          <a:solidFill>
                            <a:schemeClr val="tx1"/>
                          </a:solidFill>
                          <a:effectLst/>
                        </a:rPr>
                        <a:t>cartelEntrada</a:t>
                      </a:r>
                      <a:r>
                        <a:rPr lang="en-US" sz="1800" b="0" dirty="0">
                          <a:solidFill>
                            <a:schemeClr val="tx1"/>
                          </a:solidFill>
                          <a:effectLst/>
                        </a:rPr>
                        <a:t> :</a:t>
                      </a:r>
                      <a:r>
                        <a:rPr lang="en-US" sz="1800" b="0" dirty="0" err="1">
                          <a:solidFill>
                            <a:schemeClr val="tx1"/>
                          </a:solidFill>
                          <a:effectLst/>
                        </a:rPr>
                        <a:t>JLabel</a:t>
                      </a:r>
                      <a:r>
                        <a:rPr lang="en-US" sz="1800" b="0" dirty="0">
                          <a:solidFill>
                            <a:schemeClr val="tx1"/>
                          </a:solidFill>
                          <a:effectLst/>
                        </a:rPr>
                        <a:t> </a:t>
                      </a:r>
                      <a:r>
                        <a:rPr lang="en-US" sz="1800" b="0" dirty="0" err="1">
                          <a:solidFill>
                            <a:schemeClr val="tx1"/>
                          </a:solidFill>
                          <a:effectLst/>
                        </a:rPr>
                        <a:t>cajaPalabra</a:t>
                      </a:r>
                      <a:r>
                        <a:rPr lang="en-US" sz="1800" b="0" dirty="0">
                          <a:solidFill>
                            <a:schemeClr val="tx1"/>
                          </a:solidFill>
                          <a:effectLst/>
                        </a:rPr>
                        <a:t>: </a:t>
                      </a:r>
                      <a:r>
                        <a:rPr lang="en-US" sz="1800" b="0" dirty="0" err="1">
                          <a:solidFill>
                            <a:schemeClr val="tx1"/>
                          </a:solidFill>
                          <a:effectLst/>
                        </a:rPr>
                        <a:t>JTextField</a:t>
                      </a:r>
                      <a:endParaRPr lang="es-AR" sz="1800" b="0" dirty="0">
                        <a:solidFill>
                          <a:schemeClr val="tx1"/>
                        </a:solidFill>
                        <a:effectLst/>
                      </a:endParaRPr>
                    </a:p>
                    <a:p>
                      <a:pPr>
                        <a:spcAft>
                          <a:spcPts val="0"/>
                        </a:spcAft>
                      </a:pPr>
                      <a:r>
                        <a:rPr lang="en-US" sz="1800" b="0" dirty="0" err="1">
                          <a:solidFill>
                            <a:schemeClr val="tx1"/>
                          </a:solidFill>
                          <a:effectLst/>
                        </a:rPr>
                        <a:t>diccionario</a:t>
                      </a:r>
                      <a:r>
                        <a:rPr lang="en-US" sz="1800" b="0" dirty="0">
                          <a:solidFill>
                            <a:schemeClr val="tx1"/>
                          </a:solidFill>
                          <a:effectLst/>
                        </a:rPr>
                        <a:t> : </a:t>
                      </a:r>
                      <a:r>
                        <a:rPr lang="en-US" sz="1800" b="0" dirty="0" err="1">
                          <a:solidFill>
                            <a:schemeClr val="tx1"/>
                          </a:solidFill>
                          <a:effectLst/>
                        </a:rPr>
                        <a:t>Diccionario</a:t>
                      </a:r>
                      <a:endParaRPr lang="es-AR" sz="1800" b="0" dirty="0">
                        <a:solidFill>
                          <a:schemeClr val="tx1"/>
                        </a:solidFill>
                        <a:effectLst/>
                      </a:endParaRPr>
                    </a:p>
                    <a:p>
                      <a:pPr>
                        <a:spcAft>
                          <a:spcPts val="0"/>
                        </a:spcAft>
                      </a:pPr>
                      <a:r>
                        <a:rPr lang="en-US" sz="1800" b="0" dirty="0" err="1" smtClean="0">
                          <a:solidFill>
                            <a:schemeClr val="tx1"/>
                          </a:solidFill>
                          <a:effectLst/>
                        </a:rPr>
                        <a:t>palabra:String</a:t>
                      </a:r>
                      <a:endParaRPr lang="en-US" sz="1800" b="0" dirty="0" smtClean="0">
                        <a:solidFill>
                          <a:schemeClr val="tx1"/>
                        </a:solidFill>
                        <a:effectLst/>
                      </a:endParaRPr>
                    </a:p>
                    <a:p>
                      <a:pPr>
                        <a:spcAft>
                          <a:spcPts val="0"/>
                        </a:spcAft>
                      </a:pPr>
                      <a:endParaRPr lang="es-AR" sz="1800" b="0" dirty="0">
                        <a:solidFill>
                          <a:schemeClr val="tx1"/>
                        </a:solidFill>
                        <a:effectLst/>
                      </a:endParaRPr>
                    </a:p>
                    <a:p>
                      <a:pPr>
                        <a:spcAft>
                          <a:spcPts val="0"/>
                        </a:spcAft>
                      </a:pPr>
                      <a:r>
                        <a:rPr lang="en-US" sz="1800" b="0" dirty="0" smtClean="0">
                          <a:solidFill>
                            <a:schemeClr val="tx1"/>
                          </a:solidFill>
                          <a:effectLst/>
                        </a:rPr>
                        <a:t>&lt;&lt;Constructor&gt;&gt;</a:t>
                      </a:r>
                      <a:endParaRPr lang="es-AR" sz="1800" b="0" dirty="0" smtClean="0">
                        <a:solidFill>
                          <a:schemeClr val="tx1"/>
                        </a:solidFill>
                        <a:effectLst/>
                      </a:endParaRPr>
                    </a:p>
                    <a:p>
                      <a:pPr>
                        <a:spcAft>
                          <a:spcPts val="0"/>
                        </a:spcAft>
                      </a:pPr>
                      <a:r>
                        <a:rPr lang="en-US" sz="1800" b="0" dirty="0" err="1" smtClean="0">
                          <a:solidFill>
                            <a:schemeClr val="tx1"/>
                          </a:solidFill>
                          <a:effectLst/>
                        </a:rPr>
                        <a:t>GUI_Traductor</a:t>
                      </a:r>
                      <a:r>
                        <a:rPr lang="en-US" sz="1800" b="0" dirty="0" smtClean="0">
                          <a:solidFill>
                            <a:schemeClr val="tx1"/>
                          </a:solidFill>
                          <a:effectLst/>
                        </a:rPr>
                        <a:t>(</a:t>
                      </a:r>
                      <a:r>
                        <a:rPr lang="en-US" sz="1800" b="0" dirty="0" err="1" smtClean="0">
                          <a:solidFill>
                            <a:schemeClr val="tx1"/>
                          </a:solidFill>
                          <a:effectLst/>
                        </a:rPr>
                        <a:t>tit:String</a:t>
                      </a:r>
                      <a:r>
                        <a:rPr lang="en-US" sz="1800" b="0" dirty="0" smtClean="0">
                          <a:solidFill>
                            <a:schemeClr val="tx1"/>
                          </a:solidFill>
                          <a:effectLst/>
                        </a:rPr>
                        <a:t>, </a:t>
                      </a:r>
                      <a:r>
                        <a:rPr lang="en-US" sz="1800" b="0" dirty="0" err="1" smtClean="0">
                          <a:solidFill>
                            <a:schemeClr val="tx1"/>
                          </a:solidFill>
                          <a:effectLst/>
                        </a:rPr>
                        <a:t>dic:Diccionario</a:t>
                      </a:r>
                      <a:r>
                        <a:rPr lang="en-US" sz="1800" b="0" dirty="0" smtClean="0">
                          <a:solidFill>
                            <a:schemeClr val="tx1"/>
                          </a:solidFill>
                          <a:effectLst/>
                        </a:rPr>
                        <a:t>)</a:t>
                      </a:r>
                      <a:endParaRPr lang="es-AR" sz="1800" b="0" dirty="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11538">
                <a:tc>
                  <a:txBody>
                    <a:bodyPr/>
                    <a:lstStyle/>
                    <a:p>
                      <a:pPr>
                        <a:spcAft>
                          <a:spcPts val="0"/>
                        </a:spcAft>
                      </a:pPr>
                      <a:r>
                        <a:rPr lang="en-US" sz="1800" b="0" dirty="0">
                          <a:solidFill>
                            <a:schemeClr val="tx1"/>
                          </a:solidFill>
                          <a:effectLst/>
                        </a:rPr>
                        <a:t>&lt;&lt;</a:t>
                      </a:r>
                      <a:r>
                        <a:rPr lang="en-US" sz="1800" b="0" dirty="0" smtClean="0">
                          <a:solidFill>
                            <a:schemeClr val="tx1"/>
                          </a:solidFill>
                          <a:effectLst/>
                        </a:rPr>
                        <a:t>Constructor</a:t>
                      </a:r>
                      <a:r>
                        <a:rPr lang="en-US" sz="1800" b="0" dirty="0">
                          <a:solidFill>
                            <a:schemeClr val="tx1"/>
                          </a:solidFill>
                          <a:effectLst/>
                        </a:rPr>
                        <a:t>&gt;&gt;</a:t>
                      </a:r>
                      <a:endParaRPr lang="es-AR" sz="1800" b="0" dirty="0">
                        <a:solidFill>
                          <a:schemeClr val="tx1"/>
                        </a:solidFill>
                        <a:effectLst/>
                      </a:endParaRPr>
                    </a:p>
                    <a:p>
                      <a:pPr>
                        <a:spcAft>
                          <a:spcPts val="0"/>
                        </a:spcAft>
                      </a:pPr>
                      <a:r>
                        <a:rPr lang="en-US" sz="1800" b="0" dirty="0">
                          <a:solidFill>
                            <a:schemeClr val="tx1"/>
                          </a:solidFill>
                          <a:effectLst/>
                        </a:rPr>
                        <a:t>Par(p1,p2:String)</a:t>
                      </a:r>
                      <a:endParaRPr lang="es-AR" sz="1800" b="0" dirty="0">
                        <a:solidFill>
                          <a:schemeClr val="tx1"/>
                        </a:solidFill>
                        <a:effectLst/>
                      </a:endParaRPr>
                    </a:p>
                    <a:p>
                      <a:pPr>
                        <a:spcAft>
                          <a:spcPts val="0"/>
                        </a:spcAft>
                      </a:pPr>
                      <a:r>
                        <a:rPr lang="en-US" sz="1800" b="0" dirty="0">
                          <a:solidFill>
                            <a:schemeClr val="tx1"/>
                          </a:solidFill>
                          <a:effectLst/>
                        </a:rPr>
                        <a:t>&lt;&lt;</a:t>
                      </a:r>
                      <a:r>
                        <a:rPr lang="en-US" sz="1800" b="0" dirty="0" err="1">
                          <a:solidFill>
                            <a:schemeClr val="tx1"/>
                          </a:solidFill>
                          <a:effectLst/>
                        </a:rPr>
                        <a:t>Consultas</a:t>
                      </a:r>
                      <a:r>
                        <a:rPr lang="en-US" sz="1800" b="0" dirty="0">
                          <a:solidFill>
                            <a:schemeClr val="tx1"/>
                          </a:solidFill>
                          <a:effectLst/>
                        </a:rPr>
                        <a:t>&gt;&gt;</a:t>
                      </a:r>
                      <a:endParaRPr lang="es-AR" sz="1800" b="0" dirty="0">
                        <a:solidFill>
                          <a:schemeClr val="tx1"/>
                        </a:solidFill>
                        <a:effectLst/>
                      </a:endParaRPr>
                    </a:p>
                    <a:p>
                      <a:pPr>
                        <a:spcAft>
                          <a:spcPts val="0"/>
                        </a:spcAft>
                      </a:pPr>
                      <a:r>
                        <a:rPr lang="en-US" sz="1800" b="0" dirty="0">
                          <a:solidFill>
                            <a:schemeClr val="tx1"/>
                          </a:solidFill>
                          <a:effectLst/>
                        </a:rPr>
                        <a:t>obtenerPal1()</a:t>
                      </a:r>
                      <a:endParaRPr lang="es-AR" sz="1800" b="0" dirty="0">
                        <a:solidFill>
                          <a:schemeClr val="tx1"/>
                        </a:solidFill>
                        <a:effectLst/>
                      </a:endParaRPr>
                    </a:p>
                    <a:p>
                      <a:pPr>
                        <a:spcAft>
                          <a:spcPts val="0"/>
                        </a:spcAft>
                      </a:pPr>
                      <a:r>
                        <a:rPr lang="en-US" sz="1800" b="0" dirty="0">
                          <a:solidFill>
                            <a:schemeClr val="tx1"/>
                          </a:solidFill>
                          <a:effectLst/>
                        </a:rPr>
                        <a:t>:String</a:t>
                      </a:r>
                      <a:endParaRPr lang="es-AR" sz="1800" b="0" dirty="0">
                        <a:solidFill>
                          <a:schemeClr val="tx1"/>
                        </a:solidFill>
                        <a:effectLst/>
                      </a:endParaRPr>
                    </a:p>
                    <a:p>
                      <a:pPr>
                        <a:spcAft>
                          <a:spcPts val="0"/>
                        </a:spcAft>
                      </a:pPr>
                      <a:r>
                        <a:rPr lang="en-US" sz="1800" b="0" dirty="0">
                          <a:solidFill>
                            <a:schemeClr val="tx1"/>
                          </a:solidFill>
                          <a:effectLst/>
                        </a:rPr>
                        <a:t>obtenerPal2()</a:t>
                      </a:r>
                      <a:endParaRPr lang="es-AR" sz="1800" b="0" dirty="0">
                        <a:solidFill>
                          <a:schemeClr val="tx1"/>
                        </a:solidFill>
                        <a:effectLst/>
                      </a:endParaRPr>
                    </a:p>
                    <a:p>
                      <a:pPr>
                        <a:spcAft>
                          <a:spcPts val="0"/>
                        </a:spcAft>
                      </a:pPr>
                      <a:r>
                        <a:rPr lang="en-US" sz="1800" b="0" dirty="0">
                          <a:solidFill>
                            <a:schemeClr val="tx1"/>
                          </a:solidFill>
                          <a:effectLst/>
                        </a:rPr>
                        <a:t>:String</a:t>
                      </a:r>
                      <a:endParaRPr lang="es-AR" sz="1800" b="0" dirty="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0">
                          <a:solidFill>
                            <a:schemeClr val="tx1"/>
                          </a:solidFill>
                          <a:effectLst/>
                        </a:rPr>
                        <a:t> </a:t>
                      </a:r>
                      <a:endParaRPr lang="es-AR" sz="1800" b="0">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r>
                        <a:rPr lang="en-US" sz="1800" b="0" dirty="0">
                          <a:solidFill>
                            <a:schemeClr val="tx1"/>
                          </a:solidFill>
                          <a:effectLst/>
                        </a:rPr>
                        <a:t>&lt;&lt;Constructor&gt;&gt;</a:t>
                      </a:r>
                      <a:endParaRPr lang="es-AR" sz="1800" b="0" dirty="0">
                        <a:solidFill>
                          <a:schemeClr val="tx1"/>
                        </a:solidFill>
                        <a:effectLst/>
                      </a:endParaRPr>
                    </a:p>
                    <a:p>
                      <a:pPr>
                        <a:spcAft>
                          <a:spcPts val="0"/>
                        </a:spcAft>
                      </a:pPr>
                      <a:r>
                        <a:rPr lang="en-US" sz="1800" b="0" dirty="0" err="1">
                          <a:solidFill>
                            <a:schemeClr val="tx1"/>
                          </a:solidFill>
                          <a:effectLst/>
                        </a:rPr>
                        <a:t>Diccionario</a:t>
                      </a:r>
                      <a:r>
                        <a:rPr lang="en-US" sz="1800" b="0" dirty="0">
                          <a:solidFill>
                            <a:schemeClr val="tx1"/>
                          </a:solidFill>
                          <a:effectLst/>
                        </a:rPr>
                        <a:t>()</a:t>
                      </a:r>
                      <a:endParaRPr lang="es-AR" sz="1800" b="0" dirty="0">
                        <a:solidFill>
                          <a:schemeClr val="tx1"/>
                        </a:solidFill>
                        <a:effectLst/>
                      </a:endParaRPr>
                    </a:p>
                    <a:p>
                      <a:pPr>
                        <a:spcAft>
                          <a:spcPts val="0"/>
                        </a:spcAft>
                      </a:pPr>
                      <a:r>
                        <a:rPr lang="en-US" sz="1800" b="0" dirty="0">
                          <a:solidFill>
                            <a:schemeClr val="tx1"/>
                          </a:solidFill>
                          <a:effectLst/>
                        </a:rPr>
                        <a:t>&lt;&lt;</a:t>
                      </a:r>
                      <a:r>
                        <a:rPr lang="en-US" sz="1800" b="0" dirty="0" err="1">
                          <a:solidFill>
                            <a:schemeClr val="tx1"/>
                          </a:solidFill>
                          <a:effectLst/>
                        </a:rPr>
                        <a:t>Comandos</a:t>
                      </a:r>
                      <a:r>
                        <a:rPr lang="en-US" sz="1800" b="0" dirty="0">
                          <a:solidFill>
                            <a:schemeClr val="tx1"/>
                          </a:solidFill>
                          <a:effectLst/>
                        </a:rPr>
                        <a:t>&gt;&gt;</a:t>
                      </a:r>
                      <a:endParaRPr lang="es-AR" sz="1800" b="0" dirty="0">
                        <a:solidFill>
                          <a:schemeClr val="tx1"/>
                        </a:solidFill>
                        <a:effectLst/>
                      </a:endParaRPr>
                    </a:p>
                    <a:p>
                      <a:pPr>
                        <a:spcAft>
                          <a:spcPts val="0"/>
                        </a:spcAft>
                      </a:pPr>
                      <a:r>
                        <a:rPr lang="en-US" sz="1800" b="0" dirty="0" err="1">
                          <a:solidFill>
                            <a:schemeClr val="tx1"/>
                          </a:solidFill>
                          <a:effectLst/>
                        </a:rPr>
                        <a:t>insertar</a:t>
                      </a:r>
                      <a:r>
                        <a:rPr lang="en-US" sz="1800" b="0" dirty="0">
                          <a:solidFill>
                            <a:schemeClr val="tx1"/>
                          </a:solidFill>
                          <a:effectLst/>
                        </a:rPr>
                        <a:t>(</a:t>
                      </a:r>
                      <a:r>
                        <a:rPr lang="en-US" sz="1800" b="0" dirty="0" err="1">
                          <a:solidFill>
                            <a:schemeClr val="tx1"/>
                          </a:solidFill>
                          <a:effectLst/>
                        </a:rPr>
                        <a:t>p:Par</a:t>
                      </a:r>
                      <a:r>
                        <a:rPr lang="en-US" sz="1800" b="0" dirty="0">
                          <a:solidFill>
                            <a:schemeClr val="tx1"/>
                          </a:solidFill>
                          <a:effectLst/>
                        </a:rPr>
                        <a:t>)</a:t>
                      </a:r>
                      <a:endParaRPr lang="es-AR" sz="1800" b="0" dirty="0">
                        <a:solidFill>
                          <a:schemeClr val="tx1"/>
                        </a:solidFill>
                        <a:effectLst/>
                      </a:endParaRPr>
                    </a:p>
                    <a:p>
                      <a:pPr>
                        <a:spcAft>
                          <a:spcPts val="0"/>
                        </a:spcAft>
                      </a:pPr>
                      <a:r>
                        <a:rPr lang="en-US" sz="1800" b="0" dirty="0">
                          <a:solidFill>
                            <a:schemeClr val="tx1"/>
                          </a:solidFill>
                          <a:effectLst/>
                        </a:rPr>
                        <a:t>&lt;&lt;</a:t>
                      </a:r>
                      <a:r>
                        <a:rPr lang="en-US" sz="1800" b="0" dirty="0" err="1">
                          <a:solidFill>
                            <a:schemeClr val="tx1"/>
                          </a:solidFill>
                          <a:effectLst/>
                        </a:rPr>
                        <a:t>Consultas</a:t>
                      </a:r>
                      <a:r>
                        <a:rPr lang="en-US" sz="1800" b="0" dirty="0">
                          <a:solidFill>
                            <a:schemeClr val="tx1"/>
                          </a:solidFill>
                          <a:effectLst/>
                        </a:rPr>
                        <a:t>&gt;&gt;</a:t>
                      </a:r>
                      <a:endParaRPr lang="es-AR" sz="1800" b="0" dirty="0">
                        <a:solidFill>
                          <a:schemeClr val="tx1"/>
                        </a:solidFill>
                        <a:effectLst/>
                      </a:endParaRPr>
                    </a:p>
                    <a:p>
                      <a:pPr>
                        <a:spcAft>
                          <a:spcPts val="0"/>
                        </a:spcAft>
                      </a:pPr>
                      <a:r>
                        <a:rPr lang="en-US" sz="1800" b="0" dirty="0" err="1">
                          <a:solidFill>
                            <a:schemeClr val="tx1"/>
                          </a:solidFill>
                          <a:effectLst/>
                        </a:rPr>
                        <a:t>traducirEngSpa</a:t>
                      </a:r>
                      <a:endParaRPr lang="es-AR" sz="1800" b="0" dirty="0">
                        <a:solidFill>
                          <a:schemeClr val="tx1"/>
                        </a:solidFill>
                        <a:effectLst/>
                      </a:endParaRPr>
                    </a:p>
                    <a:p>
                      <a:pPr>
                        <a:spcAft>
                          <a:spcPts val="0"/>
                        </a:spcAft>
                      </a:pPr>
                      <a:r>
                        <a:rPr lang="en-US" sz="1800" b="0" dirty="0">
                          <a:solidFill>
                            <a:schemeClr val="tx1"/>
                          </a:solidFill>
                          <a:effectLst/>
                        </a:rPr>
                        <a:t>(</a:t>
                      </a:r>
                      <a:r>
                        <a:rPr lang="en-US" sz="1800" b="0" dirty="0" err="1">
                          <a:solidFill>
                            <a:schemeClr val="tx1"/>
                          </a:solidFill>
                          <a:effectLst/>
                        </a:rPr>
                        <a:t>pan:String</a:t>
                      </a:r>
                      <a:r>
                        <a:rPr lang="en-US" sz="1800" b="0" dirty="0">
                          <a:solidFill>
                            <a:schemeClr val="tx1"/>
                          </a:solidFill>
                          <a:effectLst/>
                        </a:rPr>
                        <a:t>):String</a:t>
                      </a:r>
                      <a:endParaRPr lang="es-AR" sz="1800" b="0" dirty="0">
                        <a:solidFill>
                          <a:schemeClr val="tx1"/>
                        </a:solidFill>
                        <a:effectLst/>
                      </a:endParaRPr>
                    </a:p>
                    <a:p>
                      <a:pPr>
                        <a:spcAft>
                          <a:spcPts val="0"/>
                        </a:spcAft>
                      </a:pPr>
                      <a:r>
                        <a:rPr lang="en-US" sz="1800" b="0" dirty="0" err="1">
                          <a:solidFill>
                            <a:schemeClr val="tx1"/>
                          </a:solidFill>
                          <a:effectLst/>
                        </a:rPr>
                        <a:t>traducirEspIng</a:t>
                      </a:r>
                      <a:endParaRPr lang="es-AR" sz="1800" b="0" dirty="0">
                        <a:solidFill>
                          <a:schemeClr val="tx1"/>
                        </a:solidFill>
                        <a:effectLst/>
                      </a:endParaRPr>
                    </a:p>
                    <a:p>
                      <a:pPr>
                        <a:spcAft>
                          <a:spcPts val="0"/>
                        </a:spcAft>
                      </a:pPr>
                      <a:r>
                        <a:rPr lang="en-US" sz="1800" b="0" dirty="0">
                          <a:solidFill>
                            <a:schemeClr val="tx1"/>
                          </a:solidFill>
                          <a:effectLst/>
                        </a:rPr>
                        <a:t>(</a:t>
                      </a:r>
                      <a:r>
                        <a:rPr lang="en-US" sz="1800" b="0" dirty="0" err="1">
                          <a:solidFill>
                            <a:schemeClr val="tx1"/>
                          </a:solidFill>
                          <a:effectLst/>
                        </a:rPr>
                        <a:t>pal:String</a:t>
                      </a:r>
                      <a:r>
                        <a:rPr lang="en-US" sz="1800" b="0" dirty="0">
                          <a:solidFill>
                            <a:schemeClr val="tx1"/>
                          </a:solidFill>
                          <a:effectLst/>
                        </a:rPr>
                        <a:t>):String</a:t>
                      </a:r>
                      <a:endParaRPr lang="es-AR" sz="1800" b="0" dirty="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0" dirty="0">
                          <a:solidFill>
                            <a:schemeClr val="tx1"/>
                          </a:solidFill>
                          <a:effectLst/>
                        </a:rPr>
                        <a:t> </a:t>
                      </a:r>
                      <a:endParaRPr lang="es-AR" sz="1800" b="0" dirty="0">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vMerge="1">
                  <a:txBody>
                    <a:bodyPr/>
                    <a:lstStyle/>
                    <a:p>
                      <a:endParaRPr lang="es-AR"/>
                    </a:p>
                  </a:txBody>
                  <a:tcPr/>
                </a:tc>
              </a:tr>
            </a:tbl>
          </a:graphicData>
        </a:graphic>
      </p:graphicFrame>
      <p:sp>
        <p:nvSpPr>
          <p:cNvPr id="3" name="2 Rectángulo"/>
          <p:cNvSpPr/>
          <p:nvPr/>
        </p:nvSpPr>
        <p:spPr>
          <a:xfrm>
            <a:off x="827584" y="5380672"/>
            <a:ext cx="7416824" cy="1569660"/>
          </a:xfrm>
          <a:prstGeom prst="rect">
            <a:avLst/>
          </a:prstGeom>
        </p:spPr>
        <p:txBody>
          <a:bodyPr wrap="square">
            <a:spAutoFit/>
          </a:bodyPr>
          <a:lstStyle/>
          <a:p>
            <a:r>
              <a:rPr lang="es-ES" sz="2400" dirty="0"/>
              <a:t>La clase </a:t>
            </a:r>
            <a:r>
              <a:rPr lang="es-ES" sz="2400" dirty="0" smtClean="0"/>
              <a:t>GUI_</a:t>
            </a:r>
            <a:r>
              <a:rPr lang="en-US" sz="2400" b="1" dirty="0" err="1" smtClean="0"/>
              <a:t>Traductor</a:t>
            </a:r>
            <a:r>
              <a:rPr lang="es-ES" sz="2400" dirty="0" smtClean="0"/>
              <a:t> </a:t>
            </a:r>
            <a:r>
              <a:rPr lang="es-ES" sz="2400" dirty="0"/>
              <a:t>es cliente de </a:t>
            </a:r>
            <a:r>
              <a:rPr lang="es-ES" sz="2400" dirty="0" smtClean="0"/>
              <a:t>la </a:t>
            </a:r>
            <a:r>
              <a:rPr lang="es-ES" sz="2400" dirty="0"/>
              <a:t>clase </a:t>
            </a:r>
            <a:r>
              <a:rPr lang="en-US" sz="2400" b="1" dirty="0" err="1"/>
              <a:t>Diccionario</a:t>
            </a:r>
            <a:r>
              <a:rPr lang="es-ES" sz="2400" dirty="0"/>
              <a:t>. La implementación de estos servicios queda encapsulada en la clase proveedora y es transparente para la clase cliente. </a:t>
            </a:r>
            <a:endParaRPr lang="es-AR" sz="2400" dirty="0"/>
          </a:p>
        </p:txBody>
      </p:sp>
    </p:spTree>
    <p:extLst>
      <p:ext uri="{BB962C8B-B14F-4D97-AF65-F5344CB8AC3E}">
        <p14:creationId xmlns="" xmlns:p14="http://schemas.microsoft.com/office/powerpoint/2010/main" val="45300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4" name="1 Título"/>
          <p:cNvSpPr txBox="1">
            <a:spLocks/>
          </p:cNvSpPr>
          <p:nvPr/>
        </p:nvSpPr>
        <p:spPr>
          <a:xfrm>
            <a:off x="467544" y="4320480"/>
            <a:ext cx="7772400"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AR" sz="2800" i="1" dirty="0" smtClean="0"/>
              <a:t>El usuario completa la caja de texto y al oprimir </a:t>
            </a:r>
            <a:r>
              <a:rPr lang="es-AR" sz="2800" i="1" dirty="0" err="1" smtClean="0"/>
              <a:t>Intro</a:t>
            </a:r>
            <a:r>
              <a:rPr lang="es-AR" sz="2800" i="1" dirty="0" smtClean="0"/>
              <a:t> se </a:t>
            </a:r>
            <a:r>
              <a:rPr lang="es-AR" sz="2800" i="1" dirty="0"/>
              <a:t>habilitan los dos botones. Cada botón está asociado a un oyente que envía un mensaje al diccionario para buscar la palabra. Si existe la traducción se muestra en un panel de diálogo. En caso contrario se muestra un mensaje, también en un panel de diálogo.</a:t>
            </a:r>
            <a:endParaRPr lang="es-AR" sz="2800" dirty="0"/>
          </a:p>
        </p:txBody>
      </p:sp>
      <p:pic>
        <p:nvPicPr>
          <p:cNvPr id="6" name="5 Imagen"/>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63688" y="1288604"/>
            <a:ext cx="4608512" cy="1852363"/>
          </a:xfrm>
          <a:prstGeom prst="rect">
            <a:avLst/>
          </a:prstGeom>
          <a:noFill/>
          <a:ln>
            <a:noFill/>
          </a:ln>
        </p:spPr>
      </p:pic>
    </p:spTree>
    <p:extLst>
      <p:ext uri="{BB962C8B-B14F-4D97-AF65-F5344CB8AC3E}">
        <p14:creationId xmlns="" xmlns:p14="http://schemas.microsoft.com/office/powerpoint/2010/main" val="2687356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2" name="1 Rectángulo"/>
          <p:cNvSpPr/>
          <p:nvPr/>
        </p:nvSpPr>
        <p:spPr>
          <a:xfrm>
            <a:off x="683568" y="1556792"/>
            <a:ext cx="7128792" cy="4708981"/>
          </a:xfrm>
          <a:prstGeom prst="rect">
            <a:avLst/>
          </a:prstGeom>
          <a:solidFill>
            <a:srgbClr val="FFFFCC"/>
          </a:solidFill>
        </p:spPr>
        <p:txBody>
          <a:bodyPr wrap="square">
            <a:spAutoFit/>
          </a:bodyPr>
          <a:lstStyle/>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Atributos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gráficos</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s-AR"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s-AR"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private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JPanel</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panelPalabras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panelControl</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private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JButton</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botonES,botonEI</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private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JLabel</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cartelEntrada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private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JTextField</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cajaPalabra</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p>
          <a:p>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Atributos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de la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aplicación</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private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Diccionario</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diccionario</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private String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palabra</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p>
          <a:p>
            <a:endParaRPr lang="en-US"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s-AR" sz="2000" b="1" dirty="0" err="1" smtClean="0">
                <a:solidFill>
                  <a:schemeClr val="tx1">
                    <a:lumMod val="75000"/>
                    <a:lumOff val="25000"/>
                  </a:schemeClr>
                </a:solidFill>
                <a:latin typeface="Courier New" panose="02070309020205020404" pitchFamily="49" charset="0"/>
                <a:cs typeface="Courier New" panose="02070309020205020404" pitchFamily="49" charset="0"/>
              </a:rPr>
              <a:t>public</a:t>
            </a:r>
            <a:r>
              <a:rPr lang="es-AR"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cs typeface="Courier New" panose="02070309020205020404" pitchFamily="49" charset="0"/>
              </a:rPr>
              <a:t>GUITraductor</a:t>
            </a:r>
            <a:r>
              <a:rPr lang="es-AR"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s-AR" sz="2000" b="1" dirty="0" smtClean="0">
                <a:solidFill>
                  <a:schemeClr val="tx1">
                    <a:lumMod val="75000"/>
                    <a:lumOff val="25000"/>
                  </a:schemeClr>
                </a:solidFill>
                <a:latin typeface="Courier New" panose="02070309020205020404" pitchFamily="49" charset="0"/>
                <a:cs typeface="Courier New" panose="02070309020205020404" pitchFamily="49" charset="0"/>
              </a:rPr>
              <a:t>(Diccionario </a:t>
            </a:r>
            <a:r>
              <a:rPr lang="es-AR" sz="2000" b="1" dirty="0" err="1">
                <a:solidFill>
                  <a:schemeClr val="tx1">
                    <a:lumMod val="75000"/>
                    <a:lumOff val="25000"/>
                  </a:schemeClr>
                </a:solidFill>
                <a:latin typeface="Courier New" panose="02070309020205020404" pitchFamily="49" charset="0"/>
                <a:cs typeface="Courier New" panose="02070309020205020404" pitchFamily="49" charset="0"/>
              </a:rPr>
              <a:t>dicc</a:t>
            </a:r>
            <a:r>
              <a:rPr lang="es-AR" sz="2000" b="1" dirty="0">
                <a:solidFill>
                  <a:schemeClr val="tx1">
                    <a:lumMod val="75000"/>
                    <a:lumOff val="25000"/>
                  </a:schemeClr>
                </a:solidFill>
                <a:latin typeface="Courier New" panose="02070309020205020404" pitchFamily="49" charset="0"/>
                <a:cs typeface="Courier New" panose="02070309020205020404" pitchFamily="49" charset="0"/>
              </a:rPr>
              <a:t>) {	  </a:t>
            </a:r>
          </a:p>
          <a:p>
            <a:r>
              <a:rPr lang="es-AR" sz="2000" b="1" dirty="0" smtClean="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s-AR"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cs typeface="Courier New" panose="02070309020205020404" pitchFamily="49" charset="0"/>
              </a:rPr>
              <a:t>diccionario = </a:t>
            </a:r>
            <a:r>
              <a:rPr lang="es-AR" sz="2000" b="1" dirty="0" err="1">
                <a:solidFill>
                  <a:schemeClr val="tx1">
                    <a:lumMod val="75000"/>
                    <a:lumOff val="25000"/>
                  </a:schemeClr>
                </a:solidFill>
                <a:latin typeface="Courier New" panose="02070309020205020404" pitchFamily="49" charset="0"/>
                <a:cs typeface="Courier New" panose="02070309020205020404" pitchFamily="49" charset="0"/>
              </a:rPr>
              <a:t>dicc</a:t>
            </a:r>
            <a:r>
              <a:rPr lang="es-AR"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smtClean="0">
              <a:solidFill>
                <a:schemeClr val="tx1">
                  <a:lumMod val="75000"/>
                  <a:lumOff val="25000"/>
                </a:schemeClr>
              </a:solidFill>
              <a:latin typeface="Courier New" panose="02070309020205020404" pitchFamily="49" charset="0"/>
              <a:cs typeface="Courier New" panose="02070309020205020404" pitchFamily="49" charset="0"/>
            </a:endParaRPr>
          </a:p>
          <a:p>
            <a:r>
              <a:rPr lang="es-ES_tradnl" sz="2000" b="1" dirty="0" smtClean="0">
                <a:solidFill>
                  <a:schemeClr val="tx1">
                    <a:lumMod val="75000"/>
                    <a:lumOff val="25000"/>
                  </a:schemeClr>
                </a:solidFill>
                <a:latin typeface="Courier New" panose="02070309020205020404" pitchFamily="49" charset="0"/>
                <a:cs typeface="Courier New" panose="02070309020205020404" pitchFamily="49" charset="0"/>
              </a:rPr>
              <a:t>…</a:t>
            </a:r>
            <a:endParaRPr lang="es-ES_tradnl"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s-ES_tradnl" sz="2000" b="1" dirty="0" smtClean="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p:txBody>
      </p:sp>
    </p:spTree>
    <p:extLst>
      <p:ext uri="{BB962C8B-B14F-4D97-AF65-F5344CB8AC3E}">
        <p14:creationId xmlns="" xmlns:p14="http://schemas.microsoft.com/office/powerpoint/2010/main" val="419969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2" name="1 Rectángulo"/>
          <p:cNvSpPr/>
          <p:nvPr/>
        </p:nvSpPr>
        <p:spPr>
          <a:xfrm>
            <a:off x="683568" y="1556792"/>
            <a:ext cx="7488832" cy="4401205"/>
          </a:xfrm>
          <a:prstGeom prst="rect">
            <a:avLst/>
          </a:prstGeom>
          <a:solidFill>
            <a:srgbClr val="FFFFCC"/>
          </a:solidFill>
        </p:spPr>
        <p:txBody>
          <a:bodyPr wrap="square">
            <a:spAutoFit/>
          </a:bodyPr>
          <a:lstStyle/>
          <a:p>
            <a:r>
              <a:rPr lang="en-US" sz="2000" b="1" dirty="0" smtClean="0">
                <a:solidFill>
                  <a:srgbClr val="00B050"/>
                </a:solidFill>
                <a:latin typeface="Courier New" panose="02070309020205020404" pitchFamily="49" charset="0"/>
                <a:cs typeface="Courier New" panose="02070309020205020404" pitchFamily="49" charset="0"/>
              </a:rPr>
              <a:t>//</a:t>
            </a:r>
            <a:r>
              <a:rPr lang="en-US" sz="2000" b="1" dirty="0" err="1" smtClean="0">
                <a:solidFill>
                  <a:srgbClr val="00B050"/>
                </a:solidFill>
                <a:latin typeface="Courier New" panose="02070309020205020404" pitchFamily="49" charset="0"/>
                <a:cs typeface="Courier New" panose="02070309020205020404" pitchFamily="49" charset="0"/>
              </a:rPr>
              <a:t>Deshabilita</a:t>
            </a:r>
            <a:r>
              <a:rPr lang="en-US" sz="2000" b="1" dirty="0" smtClean="0">
                <a:solidFill>
                  <a:srgbClr val="00B050"/>
                </a:solidFill>
                <a:latin typeface="Courier New" panose="02070309020205020404" pitchFamily="49" charset="0"/>
                <a:cs typeface="Courier New" panose="02070309020205020404" pitchFamily="49" charset="0"/>
              </a:rPr>
              <a:t> los </a:t>
            </a:r>
            <a:r>
              <a:rPr lang="en-US" sz="2000" b="1" dirty="0" err="1" smtClean="0">
                <a:solidFill>
                  <a:srgbClr val="00B050"/>
                </a:solidFill>
                <a:latin typeface="Courier New" panose="02070309020205020404" pitchFamily="49" charset="0"/>
                <a:cs typeface="Courier New" panose="02070309020205020404" pitchFamily="49" charset="0"/>
              </a:rPr>
              <a:t>botones</a:t>
            </a:r>
            <a:endParaRPr lang="en-US" sz="2000" b="1" dirty="0" smtClean="0">
              <a:solidFill>
                <a:srgbClr val="00B050"/>
              </a:solidFill>
              <a:latin typeface="Courier New" panose="02070309020205020404" pitchFamily="49" charset="0"/>
              <a:cs typeface="Courier New" panose="02070309020205020404" pitchFamily="49" charset="0"/>
            </a:endParaRPr>
          </a:p>
          <a:p>
            <a:r>
              <a:rPr lang="en-US" sz="2000" b="1" dirty="0" err="1" smtClean="0">
                <a:solidFill>
                  <a:srgbClr val="FF0000"/>
                </a:solidFill>
                <a:latin typeface="Courier New" panose="02070309020205020404" pitchFamily="49" charset="0"/>
                <a:cs typeface="Courier New" panose="02070309020205020404" pitchFamily="49" charset="0"/>
              </a:rPr>
              <a:t>estadoBotones</a:t>
            </a:r>
            <a:r>
              <a:rPr lang="en-US" sz="2000" b="1" dirty="0" smtClean="0">
                <a:solidFill>
                  <a:srgbClr val="FF0000"/>
                </a:solidFill>
                <a:latin typeface="Courier New" panose="02070309020205020404" pitchFamily="49" charset="0"/>
                <a:cs typeface="Courier New" panose="02070309020205020404" pitchFamily="49" charset="0"/>
              </a:rPr>
              <a:t>(false);</a:t>
            </a:r>
          </a:p>
          <a:p>
            <a:endParaRPr lang="en-US" sz="2000" b="1" dirty="0">
              <a:solidFill>
                <a:srgbClr val="00B050"/>
              </a:solidFill>
              <a:latin typeface="Courier New" panose="02070309020205020404" pitchFamily="49" charset="0"/>
              <a:cs typeface="Courier New" panose="02070309020205020404" pitchFamily="49" charset="0"/>
            </a:endParaRPr>
          </a:p>
          <a:p>
            <a:r>
              <a:rPr lang="en-US" sz="2000" b="1" dirty="0" smtClean="0">
                <a:solidFill>
                  <a:srgbClr val="00B050"/>
                </a:solidFill>
                <a:latin typeface="Courier New" panose="02070309020205020404" pitchFamily="49" charset="0"/>
                <a:cs typeface="Courier New" panose="02070309020205020404" pitchFamily="49" charset="0"/>
              </a:rPr>
              <a:t>/*</a:t>
            </a:r>
            <a:r>
              <a:rPr lang="en-US" sz="2000" b="1" dirty="0" err="1" smtClean="0">
                <a:solidFill>
                  <a:srgbClr val="00B050"/>
                </a:solidFill>
                <a:latin typeface="Courier New" panose="02070309020205020404" pitchFamily="49" charset="0"/>
                <a:cs typeface="Courier New" panose="02070309020205020404" pitchFamily="49" charset="0"/>
              </a:rPr>
              <a:t>Crea</a:t>
            </a:r>
            <a:r>
              <a:rPr lang="en-US" sz="2000" b="1" dirty="0" smtClean="0">
                <a:solidFill>
                  <a:srgbClr val="00B050"/>
                </a:solidFill>
                <a:latin typeface="Courier New" panose="02070309020205020404" pitchFamily="49" charset="0"/>
                <a:cs typeface="Courier New" panose="02070309020205020404" pitchFamily="49" charset="0"/>
              </a:rPr>
              <a:t> los </a:t>
            </a:r>
            <a:r>
              <a:rPr lang="en-US" sz="2000" b="1" dirty="0" err="1" smtClean="0">
                <a:solidFill>
                  <a:srgbClr val="00B050"/>
                </a:solidFill>
                <a:latin typeface="Courier New" panose="02070309020205020404" pitchFamily="49" charset="0"/>
                <a:cs typeface="Courier New" panose="02070309020205020404" pitchFamily="49" charset="0"/>
              </a:rPr>
              <a:t>oyentes</a:t>
            </a:r>
            <a:r>
              <a:rPr lang="en-US" sz="2000" b="1" dirty="0" smtClean="0">
                <a:solidFill>
                  <a:srgbClr val="00B050"/>
                </a:solidFill>
                <a:latin typeface="Courier New" panose="02070309020205020404" pitchFamily="49" charset="0"/>
                <a:cs typeface="Courier New" panose="02070309020205020404" pitchFamily="49" charset="0"/>
              </a:rPr>
              <a:t> y los </a:t>
            </a:r>
            <a:r>
              <a:rPr lang="en-US" sz="2000" b="1" dirty="0" err="1" smtClean="0">
                <a:solidFill>
                  <a:srgbClr val="00B050"/>
                </a:solidFill>
                <a:latin typeface="Courier New" panose="02070309020205020404" pitchFamily="49" charset="0"/>
                <a:cs typeface="Courier New" panose="02070309020205020404" pitchFamily="49" charset="0"/>
              </a:rPr>
              <a:t>registra</a:t>
            </a:r>
            <a:r>
              <a:rPr lang="en-US" sz="2000" b="1" dirty="0" smtClean="0">
                <a:solidFill>
                  <a:srgbClr val="00B050"/>
                </a:solidFill>
                <a:latin typeface="Courier New" panose="02070309020205020404" pitchFamily="49" charset="0"/>
                <a:cs typeface="Courier New" panose="02070309020205020404" pitchFamily="49" charset="0"/>
              </a:rPr>
              <a:t> a los </a:t>
            </a:r>
            <a:r>
              <a:rPr lang="en-US" sz="2000" b="1" dirty="0" err="1" smtClean="0">
                <a:solidFill>
                  <a:srgbClr val="00B050"/>
                </a:solidFill>
                <a:latin typeface="Courier New" panose="02070309020205020404" pitchFamily="49" charset="0"/>
                <a:cs typeface="Courier New" panose="02070309020205020404" pitchFamily="49" charset="0"/>
              </a:rPr>
              <a:t>objetos</a:t>
            </a:r>
            <a:r>
              <a:rPr lang="en-US" sz="2000" b="1" dirty="0" smtClean="0">
                <a:solidFill>
                  <a:srgbClr val="00B050"/>
                </a:solidFill>
                <a:latin typeface="Courier New" panose="02070309020205020404" pitchFamily="49" charset="0"/>
                <a:cs typeface="Courier New" panose="02070309020205020404" pitchFamily="49" charset="0"/>
              </a:rPr>
              <a:t> </a:t>
            </a:r>
            <a:r>
              <a:rPr lang="en-US" sz="2000" b="1" dirty="0" err="1" smtClean="0">
                <a:solidFill>
                  <a:srgbClr val="00B050"/>
                </a:solidFill>
                <a:latin typeface="Courier New" panose="02070309020205020404" pitchFamily="49" charset="0"/>
                <a:cs typeface="Courier New" panose="02070309020205020404" pitchFamily="49" charset="0"/>
              </a:rPr>
              <a:t>fuente</a:t>
            </a:r>
            <a:r>
              <a:rPr lang="en-US" sz="2000" b="1" dirty="0" smtClean="0">
                <a:solidFill>
                  <a:srgbClr val="00B050"/>
                </a:solidFill>
                <a:latin typeface="Courier New" panose="02070309020205020404" pitchFamily="49" charset="0"/>
                <a:cs typeface="Courier New" panose="02070309020205020404" pitchFamily="49" charset="0"/>
              </a:rPr>
              <a:t> de </a:t>
            </a:r>
            <a:r>
              <a:rPr lang="en-US" sz="2000" b="1" dirty="0" err="1" smtClean="0">
                <a:solidFill>
                  <a:srgbClr val="00B050"/>
                </a:solidFill>
                <a:latin typeface="Courier New" panose="02070309020205020404" pitchFamily="49" charset="0"/>
                <a:cs typeface="Courier New" panose="02070309020205020404" pitchFamily="49" charset="0"/>
              </a:rPr>
              <a:t>evento</a:t>
            </a:r>
            <a:r>
              <a:rPr lang="en-US" sz="2000" b="1" dirty="0" smtClean="0">
                <a:solidFill>
                  <a:srgbClr val="00B050"/>
                </a:solidFill>
                <a:latin typeface="Courier New" panose="02070309020205020404" pitchFamily="49" charset="0"/>
                <a:cs typeface="Courier New" panose="02070309020205020404" pitchFamily="49" charset="0"/>
              </a:rPr>
              <a:t>*/</a:t>
            </a:r>
          </a:p>
          <a:p>
            <a:endParaRPr lang="en-US"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err="1" smtClean="0">
                <a:solidFill>
                  <a:schemeClr val="tx1">
                    <a:lumMod val="90000"/>
                    <a:lumOff val="10000"/>
                  </a:schemeClr>
                </a:solidFill>
                <a:latin typeface="Courier New" panose="02070309020205020404" pitchFamily="49" charset="0"/>
                <a:cs typeface="Courier New" panose="02070309020205020404" pitchFamily="49" charset="0"/>
              </a:rPr>
              <a:t>OyentePalabra</a:t>
            </a:r>
            <a:r>
              <a:rPr lang="en-US" sz="2000" b="1" dirty="0" smtClean="0">
                <a:solidFill>
                  <a:schemeClr val="tx1">
                    <a:lumMod val="90000"/>
                    <a:lumOff val="10000"/>
                  </a:schemeClr>
                </a:solidFill>
                <a:latin typeface="Courier New" panose="02070309020205020404" pitchFamily="49" charset="0"/>
                <a:cs typeface="Courier New" panose="02070309020205020404" pitchFamily="49" charset="0"/>
              </a:rPr>
              <a:t> </a:t>
            </a:r>
            <a:r>
              <a:rPr lang="en-US" sz="2000" b="1" dirty="0" err="1">
                <a:solidFill>
                  <a:schemeClr val="tx1">
                    <a:lumMod val="90000"/>
                    <a:lumOff val="10000"/>
                  </a:schemeClr>
                </a:solidFill>
                <a:latin typeface="Courier New" panose="02070309020205020404" pitchFamily="49" charset="0"/>
                <a:cs typeface="Courier New" panose="02070309020205020404" pitchFamily="49" charset="0"/>
              </a:rPr>
              <a:t>oyente</a:t>
            </a:r>
            <a:r>
              <a:rPr lang="en-US" sz="2000" b="1" dirty="0">
                <a:solidFill>
                  <a:schemeClr val="tx1">
                    <a:lumMod val="90000"/>
                    <a:lumOff val="10000"/>
                  </a:schemeClr>
                </a:solidFill>
                <a:latin typeface="Courier New" panose="02070309020205020404" pitchFamily="49" charset="0"/>
                <a:cs typeface="Courier New" panose="02070309020205020404" pitchFamily="49" charset="0"/>
              </a:rPr>
              <a:t> = new </a:t>
            </a:r>
            <a:r>
              <a:rPr lang="en-US" sz="2000" b="1" dirty="0" err="1">
                <a:solidFill>
                  <a:schemeClr val="tx1">
                    <a:lumMod val="90000"/>
                    <a:lumOff val="10000"/>
                  </a:schemeClr>
                </a:solidFill>
                <a:latin typeface="Courier New" panose="02070309020205020404" pitchFamily="49" charset="0"/>
                <a:cs typeface="Courier New" panose="02070309020205020404" pitchFamily="49" charset="0"/>
              </a:rPr>
              <a:t>OyentePalabra</a:t>
            </a:r>
            <a:r>
              <a:rPr lang="en-US" sz="2000" b="1" dirty="0" smtClean="0">
                <a:solidFill>
                  <a:schemeClr val="tx1">
                    <a:lumMod val="90000"/>
                    <a:lumOff val="10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90000"/>
                    <a:lumOff val="10000"/>
                  </a:schemeClr>
                </a:solidFill>
                <a:latin typeface="Courier New" panose="02070309020205020404" pitchFamily="49" charset="0"/>
                <a:cs typeface="Courier New" panose="02070309020205020404" pitchFamily="49" charset="0"/>
              </a:rPr>
              <a:t>cajaPalabra.addActionListener</a:t>
            </a:r>
            <a:r>
              <a:rPr lang="en-US" sz="2000" b="1" dirty="0" smtClean="0">
                <a:solidFill>
                  <a:schemeClr val="tx1">
                    <a:lumMod val="90000"/>
                    <a:lumOff val="10000"/>
                  </a:schemeClr>
                </a:solidFill>
                <a:latin typeface="Courier New" panose="02070309020205020404" pitchFamily="49" charset="0"/>
                <a:cs typeface="Courier New" panose="02070309020205020404" pitchFamily="49" charset="0"/>
              </a:rPr>
              <a:t>(</a:t>
            </a:r>
            <a:r>
              <a:rPr lang="en-US" sz="2000" b="1" dirty="0" err="1" smtClean="0">
                <a:solidFill>
                  <a:schemeClr val="tx1">
                    <a:lumMod val="90000"/>
                    <a:lumOff val="10000"/>
                  </a:schemeClr>
                </a:solidFill>
                <a:latin typeface="Courier New" panose="02070309020205020404" pitchFamily="49" charset="0"/>
                <a:cs typeface="Courier New" panose="02070309020205020404" pitchFamily="49" charset="0"/>
              </a:rPr>
              <a:t>oyente</a:t>
            </a:r>
            <a:r>
              <a:rPr lang="en-US" sz="2000" b="1" dirty="0" smtClean="0">
                <a:solidFill>
                  <a:schemeClr val="tx1">
                    <a:lumMod val="90000"/>
                    <a:lumOff val="10000"/>
                  </a:schemeClr>
                </a:solidFill>
                <a:latin typeface="Courier New" panose="02070309020205020404" pitchFamily="49" charset="0"/>
                <a:cs typeface="Courier New" panose="02070309020205020404" pitchFamily="49" charset="0"/>
              </a:rPr>
              <a:t>);</a:t>
            </a:r>
          </a:p>
          <a:p>
            <a:endParaRPr lang="en-US" sz="2000" b="1" dirty="0">
              <a:solidFill>
                <a:schemeClr val="tx1">
                  <a:lumMod val="90000"/>
                  <a:lumOff val="10000"/>
                </a:schemeClr>
              </a:solidFill>
              <a:latin typeface="Courier New" panose="02070309020205020404" pitchFamily="49" charset="0"/>
              <a:cs typeface="Courier New" panose="02070309020205020404" pitchFamily="49" charset="0"/>
            </a:endParaRPr>
          </a:p>
          <a:p>
            <a:r>
              <a:rPr lang="es-AR" sz="2000" b="1" dirty="0" err="1" smtClean="0">
                <a:solidFill>
                  <a:schemeClr val="tx1">
                    <a:lumMod val="90000"/>
                    <a:lumOff val="10000"/>
                  </a:schemeClr>
                </a:solidFill>
                <a:latin typeface="Courier New" panose="02070309020205020404" pitchFamily="49" charset="0"/>
                <a:cs typeface="Courier New" panose="02070309020205020404" pitchFamily="49" charset="0"/>
              </a:rPr>
              <a:t>OyenteBotonES</a:t>
            </a:r>
            <a:r>
              <a:rPr lang="es-AR" sz="2000" b="1" dirty="0" smtClean="0">
                <a:solidFill>
                  <a:schemeClr val="tx1">
                    <a:lumMod val="90000"/>
                    <a:lumOff val="10000"/>
                  </a:schemeClr>
                </a:solidFill>
                <a:latin typeface="Courier New" panose="02070309020205020404" pitchFamily="49" charset="0"/>
                <a:cs typeface="Courier New" panose="02070309020205020404" pitchFamily="49" charset="0"/>
              </a:rPr>
              <a:t> </a:t>
            </a:r>
            <a:r>
              <a:rPr lang="es-AR" sz="2000" b="1" dirty="0" err="1">
                <a:solidFill>
                  <a:schemeClr val="tx1">
                    <a:lumMod val="90000"/>
                    <a:lumOff val="10000"/>
                  </a:schemeClr>
                </a:solidFill>
                <a:latin typeface="Courier New" panose="02070309020205020404" pitchFamily="49" charset="0"/>
                <a:cs typeface="Courier New" panose="02070309020205020404" pitchFamily="49" charset="0"/>
              </a:rPr>
              <a:t>oyenteES</a:t>
            </a:r>
            <a:r>
              <a:rPr lang="es-AR" sz="2000" b="1" dirty="0">
                <a:solidFill>
                  <a:schemeClr val="tx1">
                    <a:lumMod val="90000"/>
                    <a:lumOff val="10000"/>
                  </a:schemeClr>
                </a:solidFill>
                <a:latin typeface="Courier New" panose="02070309020205020404" pitchFamily="49" charset="0"/>
                <a:cs typeface="Courier New" panose="02070309020205020404" pitchFamily="49" charset="0"/>
              </a:rPr>
              <a:t> = new </a:t>
            </a:r>
            <a:r>
              <a:rPr lang="es-AR" sz="2000" b="1" dirty="0" err="1">
                <a:solidFill>
                  <a:schemeClr val="tx1">
                    <a:lumMod val="90000"/>
                    <a:lumOff val="10000"/>
                  </a:schemeClr>
                </a:solidFill>
                <a:latin typeface="Courier New" panose="02070309020205020404" pitchFamily="49" charset="0"/>
                <a:cs typeface="Courier New" panose="02070309020205020404" pitchFamily="49" charset="0"/>
              </a:rPr>
              <a:t>OyenteBotonES</a:t>
            </a:r>
            <a:r>
              <a:rPr lang="es-AR" sz="2000" b="1" dirty="0">
                <a:solidFill>
                  <a:schemeClr val="tx1">
                    <a:lumMod val="90000"/>
                    <a:lumOff val="10000"/>
                  </a:schemeClr>
                </a:solidFill>
                <a:latin typeface="Courier New" panose="02070309020205020404" pitchFamily="49" charset="0"/>
                <a:cs typeface="Courier New" panose="02070309020205020404" pitchFamily="49" charset="0"/>
              </a:rPr>
              <a:t>();</a:t>
            </a:r>
          </a:p>
          <a:p>
            <a:r>
              <a:rPr lang="es-AR" sz="2000" b="1" dirty="0" err="1" smtClean="0">
                <a:solidFill>
                  <a:schemeClr val="tx1">
                    <a:lumMod val="90000"/>
                    <a:lumOff val="10000"/>
                  </a:schemeClr>
                </a:solidFill>
                <a:latin typeface="Courier New" panose="02070309020205020404" pitchFamily="49" charset="0"/>
                <a:cs typeface="Courier New" panose="02070309020205020404" pitchFamily="49" charset="0"/>
              </a:rPr>
              <a:t>botonES.addActionListener</a:t>
            </a:r>
            <a:r>
              <a:rPr lang="es-AR" sz="2000" b="1" dirty="0" smtClean="0">
                <a:solidFill>
                  <a:schemeClr val="tx1">
                    <a:lumMod val="90000"/>
                    <a:lumOff val="10000"/>
                  </a:schemeClr>
                </a:solidFill>
                <a:latin typeface="Courier New" panose="02070309020205020404" pitchFamily="49" charset="0"/>
                <a:cs typeface="Courier New" panose="02070309020205020404" pitchFamily="49" charset="0"/>
              </a:rPr>
              <a:t>(</a:t>
            </a:r>
            <a:r>
              <a:rPr lang="es-AR" sz="2000" b="1" dirty="0" err="1" smtClean="0">
                <a:solidFill>
                  <a:schemeClr val="tx1">
                    <a:lumMod val="90000"/>
                    <a:lumOff val="10000"/>
                  </a:schemeClr>
                </a:solidFill>
                <a:latin typeface="Courier New" panose="02070309020205020404" pitchFamily="49" charset="0"/>
                <a:cs typeface="Courier New" panose="02070309020205020404" pitchFamily="49" charset="0"/>
              </a:rPr>
              <a:t>oyenteES</a:t>
            </a:r>
            <a:r>
              <a:rPr lang="es-AR" sz="2000" b="1" dirty="0">
                <a:solidFill>
                  <a:schemeClr val="tx1">
                    <a:lumMod val="90000"/>
                    <a:lumOff val="10000"/>
                  </a:schemeClr>
                </a:solidFill>
                <a:latin typeface="Courier New" panose="02070309020205020404" pitchFamily="49" charset="0"/>
                <a:cs typeface="Courier New" panose="02070309020205020404" pitchFamily="49" charset="0"/>
              </a:rPr>
              <a:t>);  </a:t>
            </a:r>
          </a:p>
          <a:p>
            <a:r>
              <a:rPr lang="es-AR" sz="2000" b="1" dirty="0">
                <a:solidFill>
                  <a:schemeClr val="tx1">
                    <a:lumMod val="90000"/>
                    <a:lumOff val="10000"/>
                  </a:schemeClr>
                </a:solidFill>
                <a:latin typeface="Courier New" panose="02070309020205020404" pitchFamily="49" charset="0"/>
                <a:cs typeface="Courier New" panose="02070309020205020404" pitchFamily="49" charset="0"/>
              </a:rPr>
              <a:t>	  </a:t>
            </a:r>
          </a:p>
          <a:p>
            <a:r>
              <a:rPr lang="es-AR" sz="2000" b="1" dirty="0" err="1" smtClean="0">
                <a:solidFill>
                  <a:schemeClr val="tx1">
                    <a:lumMod val="90000"/>
                    <a:lumOff val="10000"/>
                  </a:schemeClr>
                </a:solidFill>
                <a:latin typeface="Courier New" panose="02070309020205020404" pitchFamily="49" charset="0"/>
                <a:cs typeface="Courier New" panose="02070309020205020404" pitchFamily="49" charset="0"/>
              </a:rPr>
              <a:t>OyenteBotonEI</a:t>
            </a:r>
            <a:r>
              <a:rPr lang="es-AR" sz="2000" b="1" dirty="0" smtClean="0">
                <a:solidFill>
                  <a:schemeClr val="tx1">
                    <a:lumMod val="90000"/>
                    <a:lumOff val="10000"/>
                  </a:schemeClr>
                </a:solidFill>
                <a:latin typeface="Courier New" panose="02070309020205020404" pitchFamily="49" charset="0"/>
                <a:cs typeface="Courier New" panose="02070309020205020404" pitchFamily="49" charset="0"/>
              </a:rPr>
              <a:t> </a:t>
            </a:r>
            <a:r>
              <a:rPr lang="es-AR" sz="2000" b="1" dirty="0" err="1">
                <a:solidFill>
                  <a:schemeClr val="tx1">
                    <a:lumMod val="90000"/>
                    <a:lumOff val="10000"/>
                  </a:schemeClr>
                </a:solidFill>
                <a:latin typeface="Courier New" panose="02070309020205020404" pitchFamily="49" charset="0"/>
                <a:cs typeface="Courier New" panose="02070309020205020404" pitchFamily="49" charset="0"/>
              </a:rPr>
              <a:t>oyenteEI</a:t>
            </a:r>
            <a:r>
              <a:rPr lang="es-AR" sz="2000" b="1" dirty="0">
                <a:solidFill>
                  <a:schemeClr val="tx1">
                    <a:lumMod val="90000"/>
                    <a:lumOff val="10000"/>
                  </a:schemeClr>
                </a:solidFill>
                <a:latin typeface="Courier New" panose="02070309020205020404" pitchFamily="49" charset="0"/>
                <a:cs typeface="Courier New" panose="02070309020205020404" pitchFamily="49" charset="0"/>
              </a:rPr>
              <a:t> = new </a:t>
            </a:r>
            <a:r>
              <a:rPr lang="es-AR" sz="2000" b="1" dirty="0" err="1">
                <a:solidFill>
                  <a:schemeClr val="tx1">
                    <a:lumMod val="90000"/>
                    <a:lumOff val="10000"/>
                  </a:schemeClr>
                </a:solidFill>
                <a:latin typeface="Courier New" panose="02070309020205020404" pitchFamily="49" charset="0"/>
                <a:cs typeface="Courier New" panose="02070309020205020404" pitchFamily="49" charset="0"/>
              </a:rPr>
              <a:t>OyenteBotonEI</a:t>
            </a:r>
            <a:r>
              <a:rPr lang="es-AR" sz="2000" b="1" dirty="0">
                <a:solidFill>
                  <a:schemeClr val="tx1">
                    <a:lumMod val="90000"/>
                    <a:lumOff val="10000"/>
                  </a:schemeClr>
                </a:solidFill>
                <a:latin typeface="Courier New" panose="02070309020205020404" pitchFamily="49" charset="0"/>
                <a:cs typeface="Courier New" panose="02070309020205020404" pitchFamily="49" charset="0"/>
              </a:rPr>
              <a:t>();</a:t>
            </a:r>
          </a:p>
          <a:p>
            <a:r>
              <a:rPr lang="es-AR" sz="2000" b="1" dirty="0" err="1" smtClean="0">
                <a:solidFill>
                  <a:schemeClr val="tx1">
                    <a:lumMod val="90000"/>
                    <a:lumOff val="10000"/>
                  </a:schemeClr>
                </a:solidFill>
                <a:latin typeface="Courier New" panose="02070309020205020404" pitchFamily="49" charset="0"/>
                <a:cs typeface="Courier New" panose="02070309020205020404" pitchFamily="49" charset="0"/>
              </a:rPr>
              <a:t>botonEI.addActionListener</a:t>
            </a:r>
            <a:r>
              <a:rPr lang="es-AR" sz="2000" b="1" dirty="0" smtClean="0">
                <a:solidFill>
                  <a:schemeClr val="tx1">
                    <a:lumMod val="90000"/>
                    <a:lumOff val="10000"/>
                  </a:schemeClr>
                </a:solidFill>
                <a:latin typeface="Courier New" panose="02070309020205020404" pitchFamily="49" charset="0"/>
                <a:cs typeface="Courier New" panose="02070309020205020404" pitchFamily="49" charset="0"/>
              </a:rPr>
              <a:t>(</a:t>
            </a:r>
            <a:r>
              <a:rPr lang="es-AR" sz="2000" b="1" dirty="0" err="1" smtClean="0">
                <a:solidFill>
                  <a:schemeClr val="tx1">
                    <a:lumMod val="90000"/>
                    <a:lumOff val="10000"/>
                  </a:schemeClr>
                </a:solidFill>
                <a:latin typeface="Courier New" panose="02070309020205020404" pitchFamily="49" charset="0"/>
                <a:cs typeface="Courier New" panose="02070309020205020404" pitchFamily="49" charset="0"/>
              </a:rPr>
              <a:t>oyenteEI</a:t>
            </a:r>
            <a:r>
              <a:rPr lang="es-AR" sz="2000" b="1" dirty="0">
                <a:solidFill>
                  <a:schemeClr val="tx1">
                    <a:lumMod val="90000"/>
                    <a:lumOff val="10000"/>
                  </a:schemeClr>
                </a:solidFill>
                <a:latin typeface="Courier New" panose="02070309020205020404" pitchFamily="49" charset="0"/>
                <a:cs typeface="Courier New" panose="02070309020205020404" pitchFamily="49" charset="0"/>
              </a:rPr>
              <a:t>);</a:t>
            </a:r>
          </a:p>
        </p:txBody>
      </p:sp>
    </p:spTree>
    <p:extLst>
      <p:ext uri="{BB962C8B-B14F-4D97-AF65-F5344CB8AC3E}">
        <p14:creationId xmlns="" xmlns:p14="http://schemas.microsoft.com/office/powerpoint/2010/main" val="158308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2" name="1 Rectángulo"/>
          <p:cNvSpPr/>
          <p:nvPr/>
        </p:nvSpPr>
        <p:spPr>
          <a:xfrm>
            <a:off x="683568" y="1556792"/>
            <a:ext cx="8064896" cy="3785652"/>
          </a:xfrm>
          <a:prstGeom prst="rect">
            <a:avLst/>
          </a:prstGeom>
          <a:solidFill>
            <a:srgbClr val="FFFFCC"/>
          </a:solidFill>
        </p:spPr>
        <p:txBody>
          <a:bodyPr wrap="square">
            <a:spAutoFit/>
          </a:bodyPr>
          <a:lstStyle/>
          <a:p>
            <a:r>
              <a:rPr lang="en-US" sz="2000" b="1" dirty="0">
                <a:latin typeface="Courier New" panose="02070309020205020404" pitchFamily="49" charset="0"/>
                <a:cs typeface="Courier New" panose="02070309020205020404" pitchFamily="49" charset="0"/>
              </a:rPr>
              <a:t>private void </a:t>
            </a:r>
            <a:r>
              <a:rPr lang="en-US" sz="2000" b="1" dirty="0" err="1">
                <a:latin typeface="Courier New" panose="02070309020205020404" pitchFamily="49" charset="0"/>
                <a:cs typeface="Courier New" panose="02070309020205020404" pitchFamily="49" charset="0"/>
              </a:rPr>
              <a:t>estadoBotones</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boolean</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estado</a:t>
            </a:r>
            <a:r>
              <a:rPr lang="en-US" sz="2000" b="1" dirty="0">
                <a:latin typeface="Courier New" panose="02070309020205020404" pitchFamily="49" charset="0"/>
                <a:cs typeface="Courier New" panose="02070309020205020404" pitchFamily="49" charset="0"/>
              </a:rPr>
              <a:t>){</a:t>
            </a:r>
          </a:p>
          <a:p>
            <a:r>
              <a:rPr lang="en-US" sz="2000" b="1" dirty="0">
                <a:solidFill>
                  <a:srgbClr val="00B050"/>
                </a:solidFill>
                <a:latin typeface="Courier New" panose="02070309020205020404" pitchFamily="49" charset="0"/>
                <a:cs typeface="Courier New" panose="02070309020205020404" pitchFamily="49" charset="0"/>
              </a:rPr>
              <a:t>//</a:t>
            </a:r>
            <a:r>
              <a:rPr lang="en-US" sz="2000" b="1" dirty="0" err="1">
                <a:solidFill>
                  <a:srgbClr val="00B050"/>
                </a:solidFill>
                <a:latin typeface="Courier New" panose="02070309020205020404" pitchFamily="49" charset="0"/>
                <a:cs typeface="Courier New" panose="02070309020205020404" pitchFamily="49" charset="0"/>
              </a:rPr>
              <a:t>Habilita</a:t>
            </a:r>
            <a:r>
              <a:rPr lang="en-US" sz="2000" b="1" dirty="0">
                <a:solidFill>
                  <a:srgbClr val="00B050"/>
                </a:solidFill>
                <a:latin typeface="Courier New" panose="02070309020205020404" pitchFamily="49" charset="0"/>
                <a:cs typeface="Courier New" panose="02070309020205020404" pitchFamily="49" charset="0"/>
              </a:rPr>
              <a:t> o </a:t>
            </a:r>
            <a:r>
              <a:rPr lang="en-US" sz="2000" b="1" dirty="0" err="1" smtClean="0">
                <a:solidFill>
                  <a:srgbClr val="00B050"/>
                </a:solidFill>
                <a:latin typeface="Courier New" panose="02070309020205020404" pitchFamily="49" charset="0"/>
                <a:cs typeface="Courier New" panose="02070309020205020404" pitchFamily="49" charset="0"/>
              </a:rPr>
              <a:t>deshabilita</a:t>
            </a:r>
            <a:r>
              <a:rPr lang="en-US" sz="2000" b="1" dirty="0" smtClean="0">
                <a:solidFill>
                  <a:srgbClr val="00B050"/>
                </a:solidFill>
                <a:latin typeface="Courier New" panose="02070309020205020404" pitchFamily="49" charset="0"/>
                <a:cs typeface="Courier New" panose="02070309020205020404" pitchFamily="49" charset="0"/>
              </a:rPr>
              <a:t> </a:t>
            </a:r>
            <a:r>
              <a:rPr lang="en-US" sz="2000" b="1" dirty="0" err="1">
                <a:solidFill>
                  <a:srgbClr val="00B050"/>
                </a:solidFill>
                <a:latin typeface="Courier New" panose="02070309020205020404" pitchFamily="49" charset="0"/>
                <a:cs typeface="Courier New" panose="02070309020205020404" pitchFamily="49" charset="0"/>
              </a:rPr>
              <a:t>botones</a:t>
            </a:r>
            <a:endParaRPr lang="en-US" sz="2000" b="1" dirty="0">
              <a:solidFill>
                <a:srgbClr val="00B050"/>
              </a:solidFill>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botonEI.setEnabled</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estado</a:t>
            </a:r>
            <a:r>
              <a:rPr lang="en-US" sz="2000" b="1" dirty="0">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botonES.setEnabled</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estado</a:t>
            </a:r>
            <a:r>
              <a:rPr lang="en-US" sz="2000" b="1" dirty="0">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a:t>
            </a:r>
          </a:p>
          <a:p>
            <a:r>
              <a:rPr lang="en-US" sz="2000" b="1" dirty="0" smtClean="0">
                <a:latin typeface="Courier New" panose="02070309020205020404" pitchFamily="49" charset="0"/>
                <a:cs typeface="Courier New" panose="02070309020205020404" pitchFamily="49" charset="0"/>
              </a:rPr>
              <a:t>private </a:t>
            </a:r>
            <a:r>
              <a:rPr lang="en-US" sz="2000" b="1" dirty="0">
                <a:latin typeface="Courier New" panose="02070309020205020404" pitchFamily="49" charset="0"/>
                <a:cs typeface="Courier New" panose="02070309020205020404" pitchFamily="49" charset="0"/>
              </a:rPr>
              <a:t>class </a:t>
            </a:r>
            <a:r>
              <a:rPr lang="en-US" sz="2000" b="1" dirty="0" err="1">
                <a:latin typeface="Courier New" panose="02070309020205020404" pitchFamily="49" charset="0"/>
                <a:cs typeface="Courier New" panose="02070309020205020404" pitchFamily="49" charset="0"/>
              </a:rPr>
              <a:t>OyentePalabra</a:t>
            </a:r>
            <a:r>
              <a:rPr lang="en-US" sz="2000" b="1" dirty="0">
                <a:latin typeface="Courier New" panose="02070309020205020404" pitchFamily="49" charset="0"/>
                <a:cs typeface="Courier New" panose="02070309020205020404" pitchFamily="49" charset="0"/>
              </a:rPr>
              <a:t> implements </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ActionListener</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public </a:t>
            </a:r>
            <a:r>
              <a:rPr lang="en-US" sz="2000" b="1" dirty="0">
                <a:latin typeface="Courier New" panose="02070309020205020404" pitchFamily="49" charset="0"/>
                <a:cs typeface="Courier New" panose="02070309020205020404" pitchFamily="49" charset="0"/>
              </a:rPr>
              <a:t>void  </a:t>
            </a:r>
            <a:r>
              <a:rPr lang="en-US" sz="2000" b="1" dirty="0" err="1">
                <a:latin typeface="Courier New" panose="02070309020205020404" pitchFamily="49" charset="0"/>
                <a:cs typeface="Courier New" panose="02070309020205020404" pitchFamily="49" charset="0"/>
              </a:rPr>
              <a:t>actionPerformed</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ActionEvent</a:t>
            </a:r>
            <a:r>
              <a:rPr lang="en-US" sz="2000" b="1" dirty="0">
                <a:latin typeface="Courier New" panose="02070309020205020404" pitchFamily="49" charset="0"/>
                <a:cs typeface="Courier New" panose="02070309020205020404" pitchFamily="49" charset="0"/>
              </a:rPr>
              <a:t> event){ </a:t>
            </a:r>
          </a:p>
          <a:p>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palabra</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cajaPalabra.getText</a:t>
            </a:r>
            <a:r>
              <a:rPr lang="en-US" sz="2000" b="1" dirty="0">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     </a:t>
            </a:r>
            <a:r>
              <a:rPr lang="en-US" sz="2000" b="1" dirty="0" err="1" smtClean="0">
                <a:solidFill>
                  <a:srgbClr val="FF0000"/>
                </a:solidFill>
                <a:latin typeface="Courier New" panose="02070309020205020404" pitchFamily="49" charset="0"/>
                <a:cs typeface="Courier New" panose="02070309020205020404" pitchFamily="49" charset="0"/>
              </a:rPr>
              <a:t>estadoBotones</a:t>
            </a:r>
            <a:r>
              <a:rPr lang="en-US" sz="2000" b="1" dirty="0" smtClean="0">
                <a:solidFill>
                  <a:srgbClr val="FF0000"/>
                </a:solidFill>
                <a:latin typeface="Courier New" panose="02070309020205020404" pitchFamily="49" charset="0"/>
                <a:cs typeface="Courier New" panose="02070309020205020404" pitchFamily="49" charset="0"/>
              </a:rPr>
              <a:t>(true</a:t>
            </a:r>
            <a:r>
              <a:rPr lang="en-US" sz="2000" b="1" dirty="0">
                <a:solidFill>
                  <a:srgbClr val="FF0000"/>
                </a:solidFill>
                <a:latin typeface="Courier New" panose="02070309020205020404" pitchFamily="49" charset="0"/>
                <a:cs typeface="Courier New" panose="02070309020205020404" pitchFamily="49" charset="0"/>
              </a:rPr>
              <a:t>);</a:t>
            </a:r>
          </a:p>
          <a:p>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endParaRPr lang="en-US" sz="2000" b="1" dirty="0">
              <a:latin typeface="Courier New" panose="02070309020205020404" pitchFamily="49" charset="0"/>
              <a:cs typeface="Courier New" panose="02070309020205020404" pitchFamily="49" charset="0"/>
            </a:endParaRPr>
          </a:p>
          <a:p>
            <a:r>
              <a:rPr lang="en-US" sz="2000" b="1" dirty="0">
                <a:latin typeface="Courier New" panose="02070309020205020404" pitchFamily="49" charset="0"/>
                <a:cs typeface="Courier New" panose="02070309020205020404" pitchFamily="49" charset="0"/>
              </a:rPr>
              <a:t>}</a:t>
            </a:r>
            <a:endParaRPr lang="es-AR" sz="2000" b="1" dirty="0">
              <a:latin typeface="Courier New" panose="02070309020205020404" pitchFamily="49" charset="0"/>
              <a:cs typeface="Courier New" panose="02070309020205020404" pitchFamily="49" charset="0"/>
            </a:endParaRPr>
          </a:p>
        </p:txBody>
      </p:sp>
    </p:spTree>
    <p:extLst>
      <p:ext uri="{BB962C8B-B14F-4D97-AF65-F5344CB8AC3E}">
        <p14:creationId xmlns="" xmlns:p14="http://schemas.microsoft.com/office/powerpoint/2010/main" val="3015913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2" name="1 Rectángulo"/>
          <p:cNvSpPr/>
          <p:nvPr/>
        </p:nvSpPr>
        <p:spPr>
          <a:xfrm>
            <a:off x="661884" y="1142502"/>
            <a:ext cx="7972979" cy="5632311"/>
          </a:xfrm>
          <a:prstGeom prst="rect">
            <a:avLst/>
          </a:prstGeom>
          <a:solidFill>
            <a:srgbClr val="FFFFCC"/>
          </a:solidFill>
        </p:spPr>
        <p:txBody>
          <a:bodyPr wrap="square">
            <a:spAutoFit/>
          </a:bodyPr>
          <a:lstStyle/>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private class </a:t>
            </a:r>
            <a:r>
              <a:rPr lang="en-US" sz="2000" b="1" dirty="0" err="1">
                <a:solidFill>
                  <a:srgbClr val="FF0000"/>
                </a:solidFill>
                <a:latin typeface="Courier New" panose="02070309020205020404" pitchFamily="49" charset="0"/>
                <a:cs typeface="Courier New" panose="02070309020205020404" pitchFamily="49" charset="0"/>
              </a:rPr>
              <a:t>OyenteBotonES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implements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ActionListener</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public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void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actionPerformed</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ActionEvent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e){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JOptionPane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dialogo</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new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JOptionPane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String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tra</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diccionario.</a:t>
            </a:r>
            <a:r>
              <a:rPr lang="en-US" sz="2000" b="1" dirty="0" err="1" smtClean="0">
                <a:solidFill>
                  <a:srgbClr val="FF0000"/>
                </a:solidFill>
                <a:latin typeface="Courier New" panose="02070309020205020404" pitchFamily="49" charset="0"/>
                <a:cs typeface="Courier New" panose="02070309020205020404" pitchFamily="49" charset="0"/>
              </a:rPr>
              <a:t>traducirEngSpa</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if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tra</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null)</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dialogo.showMessageDialog</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(null,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La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no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figura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en el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diccionario</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dialogo.INFORMATION_MESSAGE</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else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cajaPalabra.setText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estadoBotones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(false);</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dialogo.showMessageDialog</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(null</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La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traduccion</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de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es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tra</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dialogo.INFORMATION_MESSAGE</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p:txBody>
      </p:sp>
    </p:spTree>
    <p:extLst>
      <p:ext uri="{BB962C8B-B14F-4D97-AF65-F5344CB8AC3E}">
        <p14:creationId xmlns="" xmlns:p14="http://schemas.microsoft.com/office/powerpoint/2010/main" val="76996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2" name="1 Rectángulo"/>
          <p:cNvSpPr/>
          <p:nvPr/>
        </p:nvSpPr>
        <p:spPr>
          <a:xfrm>
            <a:off x="661884" y="1142502"/>
            <a:ext cx="7972979" cy="5632311"/>
          </a:xfrm>
          <a:prstGeom prst="rect">
            <a:avLst/>
          </a:prstGeom>
          <a:solidFill>
            <a:srgbClr val="FFFFCC"/>
          </a:solidFill>
        </p:spPr>
        <p:txBody>
          <a:bodyPr wrap="square">
            <a:spAutoFit/>
          </a:bodyPr>
          <a:lstStyle/>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private class </a:t>
            </a:r>
            <a:r>
              <a:rPr lang="en-US" sz="2000" b="1" dirty="0" err="1" smtClean="0">
                <a:solidFill>
                  <a:srgbClr val="FF0000"/>
                </a:solidFill>
                <a:latin typeface="Courier New" panose="02070309020205020404" pitchFamily="49" charset="0"/>
                <a:cs typeface="Courier New" panose="02070309020205020404" pitchFamily="49" charset="0"/>
              </a:rPr>
              <a:t>OyenteBotonEI</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implements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ActionListener</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public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void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actionPerformed</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ActionEvent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e){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JOptionPane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dialogo</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new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JOptionPane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String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tra</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diccionario.</a:t>
            </a:r>
            <a:r>
              <a:rPr lang="en-US" sz="2000" b="1" dirty="0" err="1" smtClean="0">
                <a:solidFill>
                  <a:srgbClr val="FF0000"/>
                </a:solidFill>
                <a:latin typeface="Courier New" panose="02070309020205020404" pitchFamily="49" charset="0"/>
                <a:cs typeface="Courier New" panose="02070309020205020404" pitchFamily="49" charset="0"/>
              </a:rPr>
              <a:t>traducirEspIng</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if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tra</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null)</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dialogo.showMessageDialog</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(null,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La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no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figura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en el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diccionario</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dialogo.INFORMATION_MESSAGE</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else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cajaPalabra.setText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estadoBotones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(false);</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dialogo.showMessageDialog</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(null</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La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traduccion</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de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es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tra</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dialogo.INFORMATION_MESSAGE</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p:txBody>
      </p:sp>
    </p:spTree>
    <p:extLst>
      <p:ext uri="{BB962C8B-B14F-4D97-AF65-F5344CB8AC3E}">
        <p14:creationId xmlns="" xmlns:p14="http://schemas.microsoft.com/office/powerpoint/2010/main" val="219607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4" name="1 Título"/>
          <p:cNvSpPr txBox="1">
            <a:spLocks/>
          </p:cNvSpPr>
          <p:nvPr/>
        </p:nvSpPr>
        <p:spPr>
          <a:xfrm>
            <a:off x="467544" y="4320480"/>
            <a:ext cx="7772400"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AR" sz="2800" i="1" dirty="0" smtClean="0"/>
              <a:t>Implemente una GUI que permita traducir una palabra de Español a Inglés.</a:t>
            </a:r>
          </a:p>
          <a:p>
            <a:r>
              <a:rPr lang="es-AR" sz="2800" i="1" dirty="0" smtClean="0"/>
              <a:t>El usuario ingresa la palabra en la caja de texto y al oprimir </a:t>
            </a:r>
            <a:r>
              <a:rPr lang="es-AR" sz="2800" i="1" dirty="0" err="1" smtClean="0"/>
              <a:t>intro</a:t>
            </a:r>
            <a:r>
              <a:rPr lang="es-AR" sz="2800" i="1" dirty="0" smtClean="0"/>
              <a:t> la aplicación  busca la traducción. Si </a:t>
            </a:r>
            <a:r>
              <a:rPr lang="es-AR" sz="2800" i="1" dirty="0"/>
              <a:t>existe la traducción se muestra en un panel de diálogo. En caso contrario se muestra un mensaje, también en un panel de diálogo.</a:t>
            </a:r>
            <a:endParaRPr lang="es-AR" sz="2800"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415406" y="1438275"/>
            <a:ext cx="3876675" cy="19907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228457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4" name="1 Título"/>
          <p:cNvSpPr txBox="1">
            <a:spLocks/>
          </p:cNvSpPr>
          <p:nvPr/>
        </p:nvSpPr>
        <p:spPr>
          <a:xfrm>
            <a:off x="683568" y="2664296"/>
            <a:ext cx="7772400"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spcBef>
                <a:spcPts val="600"/>
              </a:spcBef>
            </a:pPr>
            <a:r>
              <a:rPr lang="es-AR" sz="2800" dirty="0" smtClean="0">
                <a:latin typeface="+mn-lt"/>
              </a:rPr>
              <a:t>Cuando </a:t>
            </a:r>
            <a:r>
              <a:rPr lang="es-AR" sz="2800" dirty="0">
                <a:latin typeface="+mn-lt"/>
              </a:rPr>
              <a:t>el usuario realiza una acción sobre </a:t>
            </a:r>
            <a:r>
              <a:rPr lang="en-US" sz="2800" b="1" dirty="0" err="1">
                <a:latin typeface="Courier New" panose="02070309020205020404" pitchFamily="49" charset="0"/>
                <a:cs typeface="Courier New" panose="02070309020205020404" pitchFamily="49" charset="0"/>
              </a:rPr>
              <a:t>botonES</a:t>
            </a:r>
            <a:r>
              <a:rPr lang="es-AR" sz="2800" dirty="0">
                <a:latin typeface="+mn-lt"/>
              </a:rPr>
              <a:t> se envía el mensaje </a:t>
            </a:r>
            <a:r>
              <a:rPr lang="en-US" sz="2800" b="1" dirty="0" err="1">
                <a:latin typeface="Courier New" panose="02070309020205020404" pitchFamily="49" charset="0"/>
                <a:cs typeface="Courier New" panose="02070309020205020404" pitchFamily="49" charset="0"/>
              </a:rPr>
              <a:t>traducirEngSpa</a:t>
            </a:r>
            <a:r>
              <a:rPr lang="en-US" sz="2800" b="1" dirty="0">
                <a:latin typeface="Courier New" panose="02070309020205020404" pitchFamily="49" charset="0"/>
                <a:cs typeface="Courier New" panose="02070309020205020404" pitchFamily="49" charset="0"/>
              </a:rPr>
              <a:t>(</a:t>
            </a:r>
            <a:r>
              <a:rPr lang="en-US" sz="2800" b="1" dirty="0" err="1">
                <a:latin typeface="Courier New" panose="02070309020205020404" pitchFamily="49" charset="0"/>
                <a:cs typeface="Courier New" panose="02070309020205020404" pitchFamily="49" charset="0"/>
              </a:rPr>
              <a:t>palabra</a:t>
            </a:r>
            <a:r>
              <a:rPr lang="en-US" sz="2800" dirty="0">
                <a:latin typeface="+mn-lt"/>
              </a:rPr>
              <a:t>)</a:t>
            </a:r>
            <a:r>
              <a:rPr lang="es-AR" sz="2800" dirty="0">
                <a:latin typeface="+mn-lt"/>
              </a:rPr>
              <a:t> al diccionario</a:t>
            </a:r>
            <a:r>
              <a:rPr lang="es-AR" sz="2800" dirty="0" smtClean="0">
                <a:latin typeface="+mn-lt"/>
              </a:rPr>
              <a:t>.</a:t>
            </a:r>
          </a:p>
          <a:p>
            <a:pPr>
              <a:spcBef>
                <a:spcPts val="600"/>
              </a:spcBef>
            </a:pPr>
            <a:r>
              <a:rPr lang="es-AR" sz="2800" dirty="0" smtClean="0">
                <a:latin typeface="+mn-lt"/>
              </a:rPr>
              <a:t>Análogamente </a:t>
            </a:r>
            <a:r>
              <a:rPr lang="es-AR" sz="2800" dirty="0">
                <a:latin typeface="+mn-lt"/>
              </a:rPr>
              <a:t>cuando el usuario realiza una acción en </a:t>
            </a:r>
            <a:r>
              <a:rPr lang="en-US" sz="2800" b="1" dirty="0" err="1">
                <a:latin typeface="Courier New" panose="02070309020205020404" pitchFamily="49" charset="0"/>
                <a:cs typeface="Courier New" panose="02070309020205020404" pitchFamily="49" charset="0"/>
              </a:rPr>
              <a:t>botonEI</a:t>
            </a:r>
            <a:r>
              <a:rPr lang="es-AR" sz="2800" dirty="0">
                <a:latin typeface="+mn-lt"/>
              </a:rPr>
              <a:t> se envía el mensaje </a:t>
            </a:r>
            <a:r>
              <a:rPr lang="en-US" sz="2800" b="1" dirty="0" err="1">
                <a:latin typeface="Courier New" panose="02070309020205020404" pitchFamily="49" charset="0"/>
                <a:cs typeface="Courier New" panose="02070309020205020404" pitchFamily="49" charset="0"/>
              </a:rPr>
              <a:t>traducirEngSpa</a:t>
            </a:r>
            <a:r>
              <a:rPr lang="en-US" sz="2800" b="1" dirty="0">
                <a:latin typeface="Courier New" panose="02070309020205020404" pitchFamily="49" charset="0"/>
                <a:cs typeface="Courier New" panose="02070309020205020404" pitchFamily="49" charset="0"/>
              </a:rPr>
              <a:t>(</a:t>
            </a:r>
            <a:r>
              <a:rPr lang="en-US" sz="2800" b="1" dirty="0" err="1">
                <a:latin typeface="Courier New" panose="02070309020205020404" pitchFamily="49" charset="0"/>
                <a:cs typeface="Courier New" panose="02070309020205020404" pitchFamily="49" charset="0"/>
              </a:rPr>
              <a:t>palabra</a:t>
            </a:r>
            <a:r>
              <a:rPr lang="en-US" sz="2800" dirty="0">
                <a:latin typeface="+mn-lt"/>
              </a:rPr>
              <a:t>) </a:t>
            </a:r>
            <a:r>
              <a:rPr lang="es-AR" sz="2800" dirty="0">
                <a:latin typeface="+mn-lt"/>
              </a:rPr>
              <a:t>al diccionario.</a:t>
            </a:r>
          </a:p>
          <a:p>
            <a:pPr>
              <a:spcBef>
                <a:spcPts val="600"/>
              </a:spcBef>
            </a:pPr>
            <a:r>
              <a:rPr lang="es-AR" sz="2800" dirty="0" smtClean="0">
                <a:latin typeface="+mn-lt"/>
              </a:rPr>
              <a:t>Otra </a:t>
            </a:r>
            <a:r>
              <a:rPr lang="es-AR" sz="2800" dirty="0">
                <a:latin typeface="+mn-lt"/>
              </a:rPr>
              <a:t>característica que aparece en esta GUI es que los botones se habilitan y deshabilitan.</a:t>
            </a:r>
          </a:p>
        </p:txBody>
      </p:sp>
    </p:spTree>
    <p:extLst>
      <p:ext uri="{BB962C8B-B14F-4D97-AF65-F5344CB8AC3E}">
        <p14:creationId xmlns="" xmlns:p14="http://schemas.microsoft.com/office/powerpoint/2010/main" val="3765551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4" name="1 Título"/>
          <p:cNvSpPr txBox="1">
            <a:spLocks/>
          </p:cNvSpPr>
          <p:nvPr/>
        </p:nvSpPr>
        <p:spPr>
          <a:xfrm>
            <a:off x="495267" y="2736304"/>
            <a:ext cx="7772400"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spcBef>
                <a:spcPts val="600"/>
              </a:spcBef>
            </a:pPr>
            <a:endParaRPr lang="es-AR" sz="1800" dirty="0" smtClean="0">
              <a:latin typeface="Courier New" panose="02070309020205020404" pitchFamily="49" charset="0"/>
              <a:cs typeface="Courier New" panose="02070309020205020404" pitchFamily="49" charset="0"/>
            </a:endParaRP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estadoBotones</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(false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botonES.setSize</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(20,10</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botonES.setBackground</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a:t>
            </a: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Color.YELLOW</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botonES.setBorder</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(new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LineBorder</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(new Color(0,0,0), 1, false));</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botonEI.setSize</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(20,10</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botonEI.setBackground</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a:t>
            </a: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Color.YELLOW</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botonEI.setBorder</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(new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LineBorder</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(new Color(0,0,0), 1, false</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p:txBody>
      </p:sp>
    </p:spTree>
    <p:extLst>
      <p:ext uri="{BB962C8B-B14F-4D97-AF65-F5344CB8AC3E}">
        <p14:creationId xmlns="" xmlns:p14="http://schemas.microsoft.com/office/powerpoint/2010/main" val="3431936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4" name="1 Título"/>
          <p:cNvSpPr txBox="1">
            <a:spLocks/>
          </p:cNvSpPr>
          <p:nvPr/>
        </p:nvSpPr>
        <p:spPr>
          <a:xfrm>
            <a:off x="441535" y="1988840"/>
            <a:ext cx="7772400"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spcBef>
                <a:spcPts val="600"/>
              </a:spcBef>
            </a:pPr>
            <a:r>
              <a:rPr lang="es-AR" sz="1800" dirty="0">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OyenteBoton</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oyente = new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OyenteBoton</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botonES.</a:t>
            </a:r>
            <a:r>
              <a:rPr lang="es-AR" sz="2000" b="1" dirty="0" err="1" smtClean="0">
                <a:solidFill>
                  <a:srgbClr val="FF0000"/>
                </a:solidFill>
                <a:latin typeface="Courier New" panose="02070309020205020404" pitchFamily="49" charset="0"/>
                <a:ea typeface="+mn-ea"/>
                <a:cs typeface="Courier New" panose="02070309020205020404" pitchFamily="49" charset="0"/>
              </a:rPr>
              <a:t>setActionCommand</a:t>
            </a:r>
            <a:r>
              <a:rPr lang="es-AR" sz="2000" b="1" dirty="0" smtClean="0">
                <a:solidFill>
                  <a:srgbClr val="FF0000"/>
                </a:solidFill>
                <a:latin typeface="Courier New" panose="02070309020205020404" pitchFamily="49" charset="0"/>
                <a:ea typeface="+mn-ea"/>
                <a:cs typeface="Courier New" panose="02070309020205020404" pitchFamily="49" charset="0"/>
              </a:rPr>
              <a:t> </a:t>
            </a:r>
            <a:r>
              <a:rPr lang="es-AR" sz="2000" b="1" dirty="0">
                <a:solidFill>
                  <a:srgbClr val="FF0000"/>
                </a:solidFill>
                <a:latin typeface="Courier New" panose="02070309020205020404" pitchFamily="49" charset="0"/>
                <a:ea typeface="+mn-ea"/>
                <a:cs typeface="Courier New" panose="02070309020205020404" pitchFamily="49" charset="0"/>
              </a:rPr>
              <a:t>("1");</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botonES.setText</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("English to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Spanish</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botonES.addActionListener</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(oyente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endPar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botonEI.</a:t>
            </a:r>
            <a:r>
              <a:rPr lang="es-AR" sz="2000" b="1" dirty="0" err="1" smtClean="0">
                <a:solidFill>
                  <a:srgbClr val="FF0000"/>
                </a:solidFill>
                <a:latin typeface="Courier New" panose="02070309020205020404" pitchFamily="49" charset="0"/>
                <a:ea typeface="+mn-ea"/>
                <a:cs typeface="Courier New" panose="02070309020205020404" pitchFamily="49" charset="0"/>
              </a:rPr>
              <a:t>setActionCommand</a:t>
            </a:r>
            <a:r>
              <a:rPr lang="es-AR" sz="2000" b="1" dirty="0" smtClean="0">
                <a:solidFill>
                  <a:srgbClr val="FF0000"/>
                </a:solidFill>
                <a:latin typeface="Courier New" panose="02070309020205020404" pitchFamily="49" charset="0"/>
                <a:ea typeface="+mn-ea"/>
                <a:cs typeface="Courier New" panose="02070309020205020404" pitchFamily="49" charset="0"/>
              </a:rPr>
              <a:t> </a:t>
            </a:r>
            <a:r>
              <a:rPr lang="es-AR" sz="2000" b="1" dirty="0">
                <a:solidFill>
                  <a:srgbClr val="FF0000"/>
                </a:solidFill>
                <a:latin typeface="Courier New" panose="02070309020205020404" pitchFamily="49" charset="0"/>
                <a:ea typeface="+mn-ea"/>
                <a:cs typeface="Courier New" panose="02070309020205020404" pitchFamily="49" charset="0"/>
              </a:rPr>
              <a:t>("2");</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botonEI.setText</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("Español a Inglés");</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botonEI.addActionListener</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(oyente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p:txBody>
      </p:sp>
      <p:sp>
        <p:nvSpPr>
          <p:cNvPr id="6" name="1 Título"/>
          <p:cNvSpPr txBox="1">
            <a:spLocks/>
          </p:cNvSpPr>
          <p:nvPr/>
        </p:nvSpPr>
        <p:spPr>
          <a:xfrm>
            <a:off x="441535" y="5184576"/>
            <a:ext cx="7772400"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spcBef>
                <a:spcPts val="600"/>
              </a:spcBef>
            </a:pPr>
            <a:r>
              <a:rPr lang="es-ES_tradnl" sz="2800" dirty="0" smtClean="0">
                <a:latin typeface="+mn-lt"/>
              </a:rPr>
              <a:t>Los dos botones quedan registrados a un mismo oyente. La acción del comando es la que va a permitir distinguir cuál fue el que oprimió el usuario. </a:t>
            </a:r>
          </a:p>
          <a:p>
            <a:pPr>
              <a:spcBef>
                <a:spcPts val="600"/>
              </a:spcBef>
            </a:pPr>
            <a:r>
              <a:rPr lang="es-ES_tradnl" sz="2800" dirty="0" smtClean="0">
                <a:latin typeface="+mn-lt"/>
              </a:rPr>
              <a:t>En este caso no coincide el rótulo del botón con la </a:t>
            </a:r>
            <a:r>
              <a:rPr lang="es-ES_tradnl" sz="2800" smtClean="0">
                <a:latin typeface="+mn-lt"/>
              </a:rPr>
              <a:t>acción establecida.</a:t>
            </a:r>
            <a:endParaRPr lang="es-AR" sz="2800" dirty="0" smtClean="0">
              <a:latin typeface="+mn-lt"/>
            </a:endParaRPr>
          </a:p>
          <a:p>
            <a:pPr>
              <a:spcBef>
                <a:spcPts val="600"/>
              </a:spcBef>
            </a:pPr>
            <a:r>
              <a:rPr lang="es-AR" sz="2800" dirty="0" smtClean="0">
                <a:latin typeface="+mn-lt"/>
              </a:rPr>
              <a:t>.</a:t>
            </a:r>
            <a:endParaRPr lang="es-AR" sz="2800" dirty="0">
              <a:latin typeface="+mn-lt"/>
            </a:endParaRPr>
          </a:p>
        </p:txBody>
      </p:sp>
    </p:spTree>
    <p:extLst>
      <p:ext uri="{BB962C8B-B14F-4D97-AF65-F5344CB8AC3E}">
        <p14:creationId xmlns="" xmlns:p14="http://schemas.microsoft.com/office/powerpoint/2010/main" val="1774354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4" name="1 Título"/>
          <p:cNvSpPr txBox="1">
            <a:spLocks/>
          </p:cNvSpPr>
          <p:nvPr/>
        </p:nvSpPr>
        <p:spPr>
          <a:xfrm>
            <a:off x="533374" y="2348880"/>
            <a:ext cx="7772400"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spcBef>
                <a:spcPts val="600"/>
              </a:spcBef>
            </a:pPr>
            <a:r>
              <a:rPr lang="es-AR" sz="1800" dirty="0">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private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class</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OyenteBoton</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implements</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ActionListener</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public</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void</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actionPerformed</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ActionEvent</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event</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String</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b =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String</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rgbClr val="FF0000"/>
                </a:solidFill>
                <a:latin typeface="Courier New" panose="02070309020205020404" pitchFamily="49" charset="0"/>
                <a:ea typeface="+mn-ea"/>
                <a:cs typeface="Courier New" panose="02070309020205020404" pitchFamily="49" charset="0"/>
              </a:rPr>
              <a:t>event.getActionCommand</a:t>
            </a:r>
            <a:r>
              <a:rPr lang="es-AR" sz="2000" b="1" dirty="0">
                <a:solidFill>
                  <a:srgbClr val="FF0000"/>
                </a:solidFill>
                <a:latin typeface="Courier New" panose="02070309020205020404" pitchFamily="49" charset="0"/>
                <a:ea typeface="+mn-ea"/>
                <a:cs typeface="Courier New" panose="02070309020205020404" pitchFamily="49" charset="0"/>
              </a:rPr>
              <a:t>();</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if</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b.equals</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(new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String</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("1</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 …</a:t>
            </a:r>
            <a:r>
              <a:rPr lang="es-AR"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else</a:t>
            </a:r>
            <a:endPar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s-AR" sz="2000" b="1" dirty="0" smtClean="0">
                <a:solidFill>
                  <a:schemeClr val="tx1">
                    <a:lumMod val="75000"/>
                    <a:lumOff val="25000"/>
                  </a:schemeClr>
                </a:solidFill>
                <a:latin typeface="Courier New" panose="02070309020205020404" pitchFamily="49" charset="0"/>
                <a:cs typeface="Courier New" panose="02070309020205020404" pitchFamily="49" charset="0"/>
              </a:rPr>
              <a:t>    { </a:t>
            </a:r>
            <a:r>
              <a:rPr lang="es-AR"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      </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p:txBody>
      </p:sp>
      <p:sp>
        <p:nvSpPr>
          <p:cNvPr id="6" name="1 Título"/>
          <p:cNvSpPr txBox="1">
            <a:spLocks/>
          </p:cNvSpPr>
          <p:nvPr/>
        </p:nvSpPr>
        <p:spPr>
          <a:xfrm>
            <a:off x="441535" y="5517232"/>
            <a:ext cx="7772400"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spcBef>
                <a:spcPts val="600"/>
              </a:spcBef>
            </a:pPr>
            <a:r>
              <a:rPr lang="es-ES_tradnl" sz="2800" dirty="0" smtClean="0">
                <a:latin typeface="+mn-lt"/>
              </a:rPr>
              <a:t> El oyente obtiene el comando cuyos valores pueden ser </a:t>
            </a:r>
            <a:r>
              <a:rPr lang="es-AR" sz="2800" b="1" dirty="0">
                <a:solidFill>
                  <a:schemeClr val="tx1">
                    <a:lumMod val="75000"/>
                    <a:lumOff val="25000"/>
                  </a:schemeClr>
                </a:solidFill>
                <a:latin typeface="Courier New" panose="02070309020205020404" pitchFamily="49" charset="0"/>
                <a:cs typeface="Courier New" panose="02070309020205020404" pitchFamily="49" charset="0"/>
              </a:rPr>
              <a:t>"</a:t>
            </a:r>
            <a:r>
              <a:rPr lang="es-ES_tradnl" sz="2800" dirty="0" smtClean="0">
                <a:latin typeface="+mn-lt"/>
              </a:rPr>
              <a:t>1</a:t>
            </a:r>
            <a:r>
              <a:rPr lang="es-AR" sz="2800" b="1" dirty="0">
                <a:solidFill>
                  <a:schemeClr val="tx1">
                    <a:lumMod val="75000"/>
                    <a:lumOff val="25000"/>
                  </a:schemeClr>
                </a:solidFill>
                <a:latin typeface="Courier New" panose="02070309020205020404" pitchFamily="49" charset="0"/>
                <a:cs typeface="Courier New" panose="02070309020205020404" pitchFamily="49" charset="0"/>
              </a:rPr>
              <a:t>"</a:t>
            </a:r>
            <a:r>
              <a:rPr lang="es-ES_tradnl" sz="2800" dirty="0" smtClean="0">
                <a:latin typeface="+mn-lt"/>
              </a:rPr>
              <a:t> o </a:t>
            </a:r>
            <a:r>
              <a:rPr lang="es-AR" sz="2800" b="1" dirty="0">
                <a:solidFill>
                  <a:schemeClr val="tx1">
                    <a:lumMod val="75000"/>
                    <a:lumOff val="25000"/>
                  </a:schemeClr>
                </a:solidFill>
                <a:latin typeface="Courier New" panose="02070309020205020404" pitchFamily="49" charset="0"/>
                <a:cs typeface="Courier New" panose="02070309020205020404" pitchFamily="49" charset="0"/>
              </a:rPr>
              <a:t>"</a:t>
            </a:r>
            <a:r>
              <a:rPr lang="es-ES_tradnl" sz="2800" dirty="0" smtClean="0">
                <a:latin typeface="+mn-lt"/>
              </a:rPr>
              <a:t>2</a:t>
            </a:r>
            <a:r>
              <a:rPr lang="es-AR" sz="2800" b="1" dirty="0">
                <a:solidFill>
                  <a:schemeClr val="tx1">
                    <a:lumMod val="75000"/>
                    <a:lumOff val="25000"/>
                  </a:schemeClr>
                </a:solidFill>
                <a:latin typeface="Courier New" panose="02070309020205020404" pitchFamily="49" charset="0"/>
                <a:cs typeface="Courier New" panose="02070309020205020404" pitchFamily="49" charset="0"/>
              </a:rPr>
              <a:t>"</a:t>
            </a:r>
            <a:r>
              <a:rPr lang="es-ES_tradnl" sz="2800" dirty="0" smtClean="0">
                <a:latin typeface="+mn-lt"/>
              </a:rPr>
              <a:t>.</a:t>
            </a:r>
            <a:endParaRPr lang="es-AR" sz="2800" dirty="0" smtClean="0">
              <a:latin typeface="+mn-lt"/>
            </a:endParaRPr>
          </a:p>
          <a:p>
            <a:pPr>
              <a:spcBef>
                <a:spcPts val="600"/>
              </a:spcBef>
            </a:pPr>
            <a:endParaRPr lang="es-AR" sz="2800" dirty="0">
              <a:latin typeface="+mn-lt"/>
            </a:endParaRPr>
          </a:p>
        </p:txBody>
      </p:sp>
    </p:spTree>
    <p:extLst>
      <p:ext uri="{BB962C8B-B14F-4D97-AF65-F5344CB8AC3E}">
        <p14:creationId xmlns="" xmlns:p14="http://schemas.microsoft.com/office/powerpoint/2010/main" val="571888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4" name="1 Título"/>
          <p:cNvSpPr txBox="1">
            <a:spLocks/>
          </p:cNvSpPr>
          <p:nvPr/>
        </p:nvSpPr>
        <p:spPr>
          <a:xfrm>
            <a:off x="611560" y="4113086"/>
            <a:ext cx="7772400"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JOptionPane</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dialogo = new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JOptionPane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String</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traducida = </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smtClean="0">
                <a:solidFill>
                  <a:srgbClr val="FF0000"/>
                </a:solidFill>
                <a:latin typeface="Courier New" panose="02070309020205020404" pitchFamily="49" charset="0"/>
                <a:ea typeface="+mn-ea"/>
                <a:cs typeface="Courier New" panose="02070309020205020404" pitchFamily="49" charset="0"/>
              </a:rPr>
              <a:t>diccionario.recuperarPal1(palabra</a:t>
            </a:r>
            <a:r>
              <a:rPr lang="es-AR" sz="2000" b="1" dirty="0">
                <a:solidFill>
                  <a:srgbClr val="FF0000"/>
                </a:solidFill>
                <a:latin typeface="Courier New" panose="02070309020205020404" pitchFamily="49" charset="0"/>
                <a:ea typeface="+mn-ea"/>
                <a:cs typeface="Courier New" panose="02070309020205020404" pitchFamily="49" charset="0"/>
              </a:rPr>
              <a:t>);</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if</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(traducida ==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null</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dialogo.showMessageDialog</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null</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"La palabra no figura en el diccionario", "", </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dialogo.INFORMATION_MESSAGE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 </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else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cajaPalabra.setText</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estadoBotones</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(false);</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dialogo.showMessageDialog</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null</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"La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traduccion</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de "+palabra+ " es " +traducida, "", </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dialogo.INFORMATION_MESSAGE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p:txBody>
      </p:sp>
    </p:spTree>
    <p:extLst>
      <p:ext uri="{BB962C8B-B14F-4D97-AF65-F5344CB8AC3E}">
        <p14:creationId xmlns="" xmlns:p14="http://schemas.microsoft.com/office/powerpoint/2010/main" val="5086293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a:t>
            </a:r>
            <a:r>
              <a:rPr lang="es-ES" sz="3600" b="1" smtClean="0"/>
              <a:t>: Traductor</a:t>
            </a:r>
            <a:endParaRPr lang="es-ES" sz="3600" b="1" dirty="0"/>
          </a:p>
        </p:txBody>
      </p:sp>
      <p:sp>
        <p:nvSpPr>
          <p:cNvPr id="4" name="1 Título"/>
          <p:cNvSpPr txBox="1">
            <a:spLocks/>
          </p:cNvSpPr>
          <p:nvPr/>
        </p:nvSpPr>
        <p:spPr>
          <a:xfrm>
            <a:off x="611560" y="4113086"/>
            <a:ext cx="7772400" cy="1124744"/>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JOptionPane</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dialogo = new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JOptionPane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String</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traducida = </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smtClean="0">
                <a:solidFill>
                  <a:srgbClr val="FF0000"/>
                </a:solidFill>
                <a:latin typeface="Courier New" panose="02070309020205020404" pitchFamily="49" charset="0"/>
                <a:ea typeface="+mn-ea"/>
                <a:cs typeface="Courier New" panose="02070309020205020404" pitchFamily="49" charset="0"/>
              </a:rPr>
              <a:t>diccionario.recuperarPal2(palabra</a:t>
            </a:r>
            <a:r>
              <a:rPr lang="es-AR" sz="2000" b="1" dirty="0">
                <a:solidFill>
                  <a:srgbClr val="FF0000"/>
                </a:solidFill>
                <a:latin typeface="Courier New" panose="02070309020205020404" pitchFamily="49" charset="0"/>
                <a:ea typeface="+mn-ea"/>
                <a:cs typeface="Courier New" panose="02070309020205020404" pitchFamily="49" charset="0"/>
              </a:rPr>
              <a:t>);</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if</a:t>
            </a: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(traducida ==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null</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dialogo.showMessageDialog</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null</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"La palabra no figura en el diccionario", "", </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dialogo.INFORMATION_MESSAGE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 </a:t>
            </a:r>
          </a:p>
          <a:p>
            <a:pPr>
              <a:spcBef>
                <a:spcPts val="600"/>
              </a:spcBef>
            </a:pPr>
            <a:r>
              <a:rPr lang="es-AR" sz="2000" b="1" dirty="0" err="1" smtClean="0">
                <a:solidFill>
                  <a:schemeClr val="tx1">
                    <a:lumMod val="75000"/>
                    <a:lumOff val="25000"/>
                  </a:schemeClr>
                </a:solidFill>
                <a:latin typeface="Courier New" panose="02070309020205020404" pitchFamily="49" charset="0"/>
                <a:ea typeface="+mn-ea"/>
                <a:cs typeface="Courier New" panose="02070309020205020404" pitchFamily="49" charset="0"/>
              </a:rPr>
              <a:t>else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cajaPalabra.setText</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estadoBotones</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(false);</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dialogo.showMessageDialog</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null</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"La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traduccion</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de "+palabra+ " es " +traducida, "", </a:t>
            </a: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r>
              <a:rPr lang="es-AR" sz="2000" b="1" dirty="0" err="1">
                <a:solidFill>
                  <a:schemeClr val="tx1">
                    <a:lumMod val="75000"/>
                    <a:lumOff val="25000"/>
                  </a:schemeClr>
                </a:solidFill>
                <a:latin typeface="Courier New" panose="02070309020205020404" pitchFamily="49" charset="0"/>
                <a:ea typeface="+mn-ea"/>
                <a:cs typeface="Courier New" panose="02070309020205020404" pitchFamily="49" charset="0"/>
              </a:rPr>
              <a:t>dialogo.INFORMATION_MESSAGE</a:t>
            </a: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a:p>
            <a:pPr>
              <a:spcBef>
                <a:spcPts val="600"/>
              </a:spcBef>
            </a:pPr>
            <a:r>
              <a:rPr lang="es-AR" sz="2000" b="1" dirty="0" smtClean="0">
                <a:solidFill>
                  <a:schemeClr val="tx1">
                    <a:lumMod val="75000"/>
                    <a:lumOff val="25000"/>
                  </a:schemeClr>
                </a:solidFill>
                <a:latin typeface="Courier New" panose="02070309020205020404" pitchFamily="49" charset="0"/>
                <a:ea typeface="+mn-ea"/>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endParaRPr>
          </a:p>
          <a:p>
            <a:pPr>
              <a:spcBef>
                <a:spcPts val="600"/>
              </a:spcBef>
            </a:pPr>
            <a:r>
              <a:rPr lang="es-AR" sz="2000" b="1" dirty="0">
                <a:solidFill>
                  <a:schemeClr val="tx1">
                    <a:lumMod val="75000"/>
                    <a:lumOff val="25000"/>
                  </a:schemeClr>
                </a:solidFill>
                <a:latin typeface="Courier New" panose="02070309020205020404" pitchFamily="49" charset="0"/>
                <a:ea typeface="+mn-ea"/>
                <a:cs typeface="Courier New" panose="02070309020205020404" pitchFamily="49" charset="0"/>
              </a:rPr>
              <a:t>   }</a:t>
            </a:r>
          </a:p>
        </p:txBody>
      </p:sp>
    </p:spTree>
    <p:extLst>
      <p:ext uri="{BB962C8B-B14F-4D97-AF65-F5344CB8AC3E}">
        <p14:creationId xmlns="" xmlns:p14="http://schemas.microsoft.com/office/powerpoint/2010/main" val="24031504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572250" y="2598341"/>
            <a:ext cx="1524000" cy="1509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5" name="Group 3"/>
          <p:cNvGrpSpPr>
            <a:grpSpLocks/>
          </p:cNvGrpSpPr>
          <p:nvPr/>
        </p:nvGrpSpPr>
        <p:grpSpPr bwMode="auto">
          <a:xfrm>
            <a:off x="500063" y="2955528"/>
            <a:ext cx="1828800" cy="1009650"/>
            <a:chOff x="1851" y="1614"/>
            <a:chExt cx="1152" cy="636"/>
          </a:xfrm>
        </p:grpSpPr>
        <p:pic>
          <p:nvPicPr>
            <p:cNvPr id="6"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51" y="1614"/>
              <a:ext cx="1152" cy="6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5"/>
            <p:cNvSpPr>
              <a:spLocks noChangeArrowheads="1"/>
            </p:cNvSpPr>
            <p:nvPr/>
          </p:nvSpPr>
          <p:spPr bwMode="auto">
            <a:xfrm>
              <a:off x="1923" y="1749"/>
              <a:ext cx="983" cy="4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s-ES" altLang="es-AR" sz="2000" b="1" dirty="0">
                  <a:solidFill>
                    <a:srgbClr val="0070C0"/>
                  </a:solidFill>
                  <a:latin typeface="+mn-lt"/>
                </a:rPr>
                <a:t>Componente</a:t>
              </a:r>
            </a:p>
            <a:p>
              <a:pPr algn="ctr" eaLnBrk="1" hangingPunct="1">
                <a:spcBef>
                  <a:spcPct val="0"/>
                </a:spcBef>
                <a:buFontTx/>
                <a:buNone/>
              </a:pPr>
              <a:r>
                <a:rPr lang="es-ES" altLang="es-AR" sz="2000" b="1" dirty="0">
                  <a:solidFill>
                    <a:srgbClr val="0070C0"/>
                  </a:solidFill>
                  <a:latin typeface="+mn-lt"/>
                </a:rPr>
                <a:t>reactiva</a:t>
              </a:r>
              <a:endParaRPr lang="en-US" altLang="es-AR" sz="2000" b="1" dirty="0">
                <a:solidFill>
                  <a:srgbClr val="0070C0"/>
                </a:solidFill>
                <a:latin typeface="+mn-lt"/>
              </a:endParaRPr>
            </a:p>
          </p:txBody>
        </p:sp>
      </p:grpSp>
      <p:grpSp>
        <p:nvGrpSpPr>
          <p:cNvPr id="9" name="Group 6"/>
          <p:cNvGrpSpPr>
            <a:grpSpLocks/>
          </p:cNvGrpSpPr>
          <p:nvPr/>
        </p:nvGrpSpPr>
        <p:grpSpPr bwMode="auto">
          <a:xfrm>
            <a:off x="3657600" y="2393553"/>
            <a:ext cx="1295400" cy="1338263"/>
            <a:chOff x="1536" y="2880"/>
            <a:chExt cx="816" cy="843"/>
          </a:xfrm>
        </p:grpSpPr>
        <p:pic>
          <p:nvPicPr>
            <p:cNvPr id="10" name="Picture 7"/>
            <p:cNvPicPr>
              <a:picLocks noChangeAspect="1" noChangeArrowheads="1"/>
            </p:cNvPicPr>
            <p:nvPr/>
          </p:nvPicPr>
          <p:blipFill>
            <a:blip r:embed="rId4" cstate="print">
              <a:extLst>
                <a:ext uri="{28A0092B-C50C-407E-A947-70E740481C1C}">
                  <a14:useLocalDpi xmlns="" xmlns:a14="http://schemas.microsoft.com/office/drawing/2010/main" val="0"/>
                </a:ext>
              </a:extLst>
            </a:blip>
            <a:srcRect l="59613" t="30344" r="25778" b="50708"/>
            <a:stretch>
              <a:fillRect/>
            </a:stretch>
          </p:blipFill>
          <p:spPr bwMode="auto">
            <a:xfrm>
              <a:off x="1536" y="2880"/>
              <a:ext cx="816" cy="8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Rectangle 8"/>
            <p:cNvSpPr>
              <a:spLocks noChangeArrowheads="1"/>
            </p:cNvSpPr>
            <p:nvPr/>
          </p:nvSpPr>
          <p:spPr bwMode="auto">
            <a:xfrm>
              <a:off x="1680" y="3177"/>
              <a:ext cx="574"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ES" altLang="es-AR" sz="2000" b="1" dirty="0">
                  <a:solidFill>
                    <a:srgbClr val="0070C0"/>
                  </a:solidFill>
                  <a:latin typeface="+mn-lt"/>
                </a:rPr>
                <a:t>Evento</a:t>
              </a:r>
              <a:endParaRPr lang="en-US" altLang="es-AR" sz="2000" b="1" dirty="0">
                <a:solidFill>
                  <a:srgbClr val="0070C0"/>
                </a:solidFill>
                <a:latin typeface="+mn-lt"/>
              </a:endParaRPr>
            </a:p>
          </p:txBody>
        </p:sp>
      </p:grpSp>
      <p:sp>
        <p:nvSpPr>
          <p:cNvPr id="12" name="AutoShape 9"/>
          <p:cNvSpPr>
            <a:spLocks noChangeArrowheads="1"/>
          </p:cNvSpPr>
          <p:nvPr/>
        </p:nvSpPr>
        <p:spPr bwMode="auto">
          <a:xfrm rot="20278617">
            <a:off x="2514600" y="2926953"/>
            <a:ext cx="1143000" cy="609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666699">
              <a:alpha val="59999"/>
            </a:srgbClr>
          </a:solidFill>
          <a:ln w="9525">
            <a:solidFill>
              <a:srgbClr val="666699"/>
            </a:solidFill>
            <a:miter lim="800000"/>
            <a:headEnd/>
            <a:tailEnd/>
          </a:ln>
        </p:spPr>
        <p:txBody>
          <a:bodyPr wrap="none" anchor="ctr"/>
          <a:lstStyle/>
          <a:p>
            <a:endParaRPr lang="es-AR"/>
          </a:p>
        </p:txBody>
      </p:sp>
      <p:sp>
        <p:nvSpPr>
          <p:cNvPr id="13" name="AutoShape 10"/>
          <p:cNvSpPr>
            <a:spLocks noChangeArrowheads="1"/>
          </p:cNvSpPr>
          <p:nvPr/>
        </p:nvSpPr>
        <p:spPr bwMode="auto">
          <a:xfrm rot="1178748">
            <a:off x="5105400" y="2947591"/>
            <a:ext cx="1143000" cy="609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666699">
              <a:alpha val="59999"/>
            </a:srgbClr>
          </a:solidFill>
          <a:ln w="9525">
            <a:solidFill>
              <a:srgbClr val="666699"/>
            </a:solidFill>
            <a:miter lim="800000"/>
            <a:headEnd/>
            <a:tailEnd/>
          </a:ln>
        </p:spPr>
        <p:txBody>
          <a:bodyPr wrap="none" anchor="ctr"/>
          <a:lstStyle/>
          <a:p>
            <a:endParaRPr lang="es-AR"/>
          </a:p>
        </p:txBody>
      </p:sp>
      <p:sp>
        <p:nvSpPr>
          <p:cNvPr id="14" name="Rectangle 11"/>
          <p:cNvSpPr>
            <a:spLocks noChangeArrowheads="1"/>
          </p:cNvSpPr>
          <p:nvPr/>
        </p:nvSpPr>
        <p:spPr bwMode="auto">
          <a:xfrm>
            <a:off x="1721818" y="1225192"/>
            <a:ext cx="4515019" cy="1200329"/>
          </a:xfrm>
          <a:prstGeom prst="rect">
            <a:avLst/>
          </a:prstGeom>
          <a:solidFill>
            <a:srgbClr val="FFFFCC"/>
          </a:solidFill>
          <a:ln>
            <a:noFill/>
          </a:ln>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s-ES" altLang="es-AR" sz="2400" dirty="0">
                <a:solidFill>
                  <a:srgbClr val="000000"/>
                </a:solidFill>
                <a:latin typeface="+mn-lt"/>
              </a:rPr>
              <a:t>El </a:t>
            </a:r>
            <a:r>
              <a:rPr lang="es-ES" altLang="es-AR" sz="2400" b="1" dirty="0">
                <a:solidFill>
                  <a:srgbClr val="92D050"/>
                </a:solidFill>
                <a:latin typeface="+mn-lt"/>
              </a:rPr>
              <a:t>objeto fuente de evento</a:t>
            </a:r>
          </a:p>
          <a:p>
            <a:pPr algn="ctr" eaLnBrk="1" hangingPunct="1">
              <a:spcBef>
                <a:spcPct val="0"/>
              </a:spcBef>
              <a:buFontTx/>
              <a:buNone/>
            </a:pPr>
            <a:r>
              <a:rPr lang="es-ES" altLang="es-AR" sz="2400" b="1" dirty="0" err="1" smtClean="0">
                <a:solidFill>
                  <a:srgbClr val="000000"/>
                </a:solidFill>
                <a:latin typeface="Courier" pitchFamily="49" charset="0"/>
              </a:rPr>
              <a:t>botonEI</a:t>
            </a:r>
            <a:r>
              <a:rPr lang="es-ES" altLang="es-AR" sz="2400" b="1" dirty="0" smtClean="0">
                <a:solidFill>
                  <a:srgbClr val="000000"/>
                </a:solidFill>
                <a:latin typeface="Courier" pitchFamily="49" charset="0"/>
              </a:rPr>
              <a:t> </a:t>
            </a:r>
            <a:r>
              <a:rPr lang="es-ES" altLang="es-AR" sz="2400" i="1" dirty="0" smtClean="0">
                <a:solidFill>
                  <a:srgbClr val="000000"/>
                </a:solidFill>
                <a:latin typeface="+mn-lt"/>
              </a:rPr>
              <a:t>crea </a:t>
            </a:r>
            <a:r>
              <a:rPr lang="es-ES" altLang="es-AR" sz="2400" dirty="0" smtClean="0">
                <a:solidFill>
                  <a:srgbClr val="000000"/>
                </a:solidFill>
                <a:latin typeface="+mn-lt"/>
              </a:rPr>
              <a:t>un </a:t>
            </a:r>
            <a:r>
              <a:rPr lang="es-ES" altLang="es-AR" sz="2400" b="1" dirty="0" smtClean="0">
                <a:solidFill>
                  <a:srgbClr val="92D050"/>
                </a:solidFill>
                <a:latin typeface="+mn-lt"/>
              </a:rPr>
              <a:t>objeto evento </a:t>
            </a:r>
          </a:p>
          <a:p>
            <a:pPr algn="ctr" eaLnBrk="1" hangingPunct="1">
              <a:spcBef>
                <a:spcPct val="0"/>
              </a:spcBef>
              <a:buFontTx/>
              <a:buNone/>
            </a:pPr>
            <a:r>
              <a:rPr lang="es-ES" altLang="es-AR" sz="2400" dirty="0" smtClean="0">
                <a:solidFill>
                  <a:srgbClr val="000000"/>
                </a:solidFill>
                <a:latin typeface="+mn-lt"/>
              </a:rPr>
              <a:t>de clase </a:t>
            </a:r>
            <a:r>
              <a:rPr lang="es-ES" altLang="es-AR" sz="2400" b="1" dirty="0" err="1">
                <a:solidFill>
                  <a:srgbClr val="000000"/>
                </a:solidFill>
                <a:latin typeface="Courier" pitchFamily="49" charset="0"/>
              </a:rPr>
              <a:t>ActionEvent</a:t>
            </a:r>
            <a:endParaRPr lang="en-US" altLang="es-AR" sz="2400" b="1" dirty="0">
              <a:solidFill>
                <a:srgbClr val="000000"/>
              </a:solidFill>
              <a:latin typeface="Courier" pitchFamily="49" charset="0"/>
            </a:endParaRPr>
          </a:p>
        </p:txBody>
      </p:sp>
      <p:sp>
        <p:nvSpPr>
          <p:cNvPr id="15" name="Rectangle 12"/>
          <p:cNvSpPr>
            <a:spLocks noChangeArrowheads="1"/>
          </p:cNvSpPr>
          <p:nvPr/>
        </p:nvSpPr>
        <p:spPr bwMode="auto">
          <a:xfrm>
            <a:off x="4211960" y="4289028"/>
            <a:ext cx="4714875" cy="1938992"/>
          </a:xfrm>
          <a:prstGeom prst="rect">
            <a:avLst/>
          </a:prstGeom>
          <a:solidFill>
            <a:srgbClr val="FFFFCC"/>
          </a:solidFill>
          <a:ln>
            <a:noFill/>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s-ES" altLang="es-AR" sz="2400" dirty="0">
                <a:solidFill>
                  <a:srgbClr val="000000"/>
                </a:solidFill>
                <a:latin typeface="+mn-lt"/>
              </a:rPr>
              <a:t>El </a:t>
            </a:r>
            <a:r>
              <a:rPr lang="es-ES" altLang="es-AR" sz="2400" b="1" dirty="0">
                <a:solidFill>
                  <a:srgbClr val="92D050"/>
                </a:solidFill>
                <a:latin typeface="+mn-lt"/>
              </a:rPr>
              <a:t>objeto</a:t>
            </a:r>
            <a:r>
              <a:rPr lang="es-ES" altLang="es-AR" sz="2400" dirty="0">
                <a:solidFill>
                  <a:srgbClr val="92D050"/>
                </a:solidFill>
                <a:latin typeface="+mn-lt"/>
              </a:rPr>
              <a:t> </a:t>
            </a:r>
            <a:r>
              <a:rPr lang="es-ES" altLang="es-AR" sz="2400" b="1" dirty="0">
                <a:solidFill>
                  <a:srgbClr val="92D050"/>
                </a:solidFill>
                <a:latin typeface="+mn-lt"/>
              </a:rPr>
              <a:t>oyente</a:t>
            </a:r>
            <a:r>
              <a:rPr lang="es-ES" altLang="es-AR" sz="2400" dirty="0">
                <a:solidFill>
                  <a:srgbClr val="92D050"/>
                </a:solidFill>
                <a:latin typeface="+mn-lt"/>
              </a:rPr>
              <a:t> </a:t>
            </a:r>
            <a:r>
              <a:rPr lang="en-US" altLang="es-AR" sz="2400" b="1" dirty="0" err="1" smtClean="0">
                <a:solidFill>
                  <a:srgbClr val="000000"/>
                </a:solidFill>
                <a:latin typeface="Courier" pitchFamily="49" charset="0"/>
              </a:rPr>
              <a:t>oyente</a:t>
            </a:r>
            <a:r>
              <a:rPr lang="en-US" altLang="es-AR" sz="2400" b="1" dirty="0" smtClean="0">
                <a:solidFill>
                  <a:srgbClr val="000000"/>
                </a:solidFill>
                <a:latin typeface="Courier" pitchFamily="49" charset="0"/>
              </a:rPr>
              <a:t> </a:t>
            </a:r>
            <a:r>
              <a:rPr lang="es-ES" altLang="es-AR" sz="2400" dirty="0" smtClean="0">
                <a:solidFill>
                  <a:srgbClr val="000000"/>
                </a:solidFill>
                <a:latin typeface="+mn-lt"/>
              </a:rPr>
              <a:t>registrado </a:t>
            </a:r>
            <a:r>
              <a:rPr lang="es-ES" altLang="es-AR" sz="2400" dirty="0">
                <a:solidFill>
                  <a:srgbClr val="000000"/>
                </a:solidFill>
                <a:latin typeface="+mn-lt"/>
              </a:rPr>
              <a:t>al </a:t>
            </a:r>
            <a:r>
              <a:rPr lang="es-ES" altLang="es-AR" sz="2400" b="1" dirty="0">
                <a:solidFill>
                  <a:srgbClr val="92D050"/>
                </a:solidFill>
                <a:latin typeface="+mn-lt"/>
              </a:rPr>
              <a:t>objeto fuente de </a:t>
            </a:r>
            <a:r>
              <a:rPr lang="es-ES" altLang="es-AR" sz="2400" b="1" dirty="0" smtClean="0">
                <a:solidFill>
                  <a:srgbClr val="92D050"/>
                </a:solidFill>
                <a:latin typeface="+mn-lt"/>
              </a:rPr>
              <a:t>evento </a:t>
            </a:r>
            <a:r>
              <a:rPr lang="en-US" altLang="es-AR" sz="2400" b="1" dirty="0" err="1">
                <a:solidFill>
                  <a:srgbClr val="000000"/>
                </a:solidFill>
                <a:latin typeface="Courier" pitchFamily="49" charset="0"/>
              </a:rPr>
              <a:t>botonEI</a:t>
            </a:r>
            <a:r>
              <a:rPr lang="es-ES" altLang="es-AR" sz="2400" dirty="0" smtClean="0">
                <a:solidFill>
                  <a:srgbClr val="000000"/>
                </a:solidFill>
                <a:latin typeface="+mn-lt"/>
              </a:rPr>
              <a:t>,  </a:t>
            </a:r>
            <a:r>
              <a:rPr lang="es-ES" altLang="es-AR" sz="2400" dirty="0">
                <a:solidFill>
                  <a:srgbClr val="000000"/>
                </a:solidFill>
                <a:latin typeface="+mn-lt"/>
              </a:rPr>
              <a:t>recibe un mensaje </a:t>
            </a:r>
            <a:r>
              <a:rPr lang="es-ES" altLang="es-AR" sz="2400" b="1" dirty="0" err="1">
                <a:solidFill>
                  <a:srgbClr val="000000"/>
                </a:solidFill>
                <a:latin typeface="Courier" pitchFamily="49" charset="0"/>
              </a:rPr>
              <a:t>actionPerformed</a:t>
            </a:r>
            <a:r>
              <a:rPr lang="es-ES" altLang="es-AR" sz="2400" dirty="0" smtClean="0">
                <a:solidFill>
                  <a:srgbClr val="000000"/>
                </a:solidFill>
                <a:latin typeface="+mn-lt"/>
              </a:rPr>
              <a:t> con </a:t>
            </a:r>
            <a:r>
              <a:rPr lang="es-ES" altLang="es-AR" sz="2400" dirty="0">
                <a:solidFill>
                  <a:srgbClr val="000000"/>
                </a:solidFill>
                <a:latin typeface="+mn-lt"/>
              </a:rPr>
              <a:t>el </a:t>
            </a:r>
            <a:r>
              <a:rPr lang="es-ES" altLang="es-AR" sz="2400" b="1" dirty="0">
                <a:solidFill>
                  <a:srgbClr val="92D050"/>
                </a:solidFill>
                <a:latin typeface="+mn-lt"/>
              </a:rPr>
              <a:t>objeto evento </a:t>
            </a:r>
            <a:r>
              <a:rPr lang="es-ES" altLang="es-AR" sz="2400" b="1" dirty="0" smtClean="0">
                <a:solidFill>
                  <a:srgbClr val="000000"/>
                </a:solidFill>
                <a:latin typeface="+mn-lt"/>
              </a:rPr>
              <a:t>e </a:t>
            </a:r>
            <a:r>
              <a:rPr lang="es-ES" altLang="es-AR" sz="2400" dirty="0" smtClean="0">
                <a:solidFill>
                  <a:srgbClr val="000000"/>
                </a:solidFill>
                <a:latin typeface="+mn-lt"/>
              </a:rPr>
              <a:t>como parámetro.</a:t>
            </a:r>
            <a:endParaRPr lang="en-US" altLang="es-AR" sz="2400" dirty="0">
              <a:solidFill>
                <a:srgbClr val="000000"/>
              </a:solidFill>
              <a:latin typeface="+mn-lt"/>
            </a:endParaRPr>
          </a:p>
        </p:txBody>
      </p:sp>
      <p:sp>
        <p:nvSpPr>
          <p:cNvPr id="16" name="Rectangle 13"/>
          <p:cNvSpPr>
            <a:spLocks noChangeArrowheads="1"/>
          </p:cNvSpPr>
          <p:nvPr/>
        </p:nvSpPr>
        <p:spPr bwMode="auto">
          <a:xfrm>
            <a:off x="69155" y="4312841"/>
            <a:ext cx="4214813" cy="1569660"/>
          </a:xfrm>
          <a:prstGeom prst="rect">
            <a:avLst/>
          </a:prstGeom>
          <a:solidFill>
            <a:srgbClr val="FFFFCC"/>
          </a:solidFill>
          <a:ln>
            <a:noFill/>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s-AR" sz="2400" dirty="0" smtClean="0">
                <a:solidFill>
                  <a:srgbClr val="000000"/>
                </a:solidFill>
                <a:latin typeface="+mn-lt"/>
              </a:rPr>
              <a:t>El </a:t>
            </a:r>
            <a:r>
              <a:rPr lang="en-US" altLang="es-AR" sz="2400" dirty="0" err="1" smtClean="0">
                <a:solidFill>
                  <a:srgbClr val="000000"/>
                </a:solidFill>
                <a:latin typeface="+mn-lt"/>
              </a:rPr>
              <a:t>usuario</a:t>
            </a:r>
            <a:r>
              <a:rPr lang="en-US" altLang="es-AR" sz="2400" dirty="0" smtClean="0">
                <a:solidFill>
                  <a:srgbClr val="000000"/>
                </a:solidFill>
                <a:latin typeface="+mn-lt"/>
              </a:rPr>
              <a:t> </a:t>
            </a:r>
            <a:r>
              <a:rPr lang="en-US" altLang="es-AR" sz="2400" dirty="0" err="1" smtClean="0">
                <a:solidFill>
                  <a:srgbClr val="000000"/>
                </a:solidFill>
                <a:latin typeface="+mn-lt"/>
              </a:rPr>
              <a:t>hace</a:t>
            </a:r>
            <a:r>
              <a:rPr lang="en-US" altLang="es-AR" sz="2400" dirty="0" smtClean="0">
                <a:solidFill>
                  <a:srgbClr val="000000"/>
                </a:solidFill>
                <a:latin typeface="+mn-lt"/>
              </a:rPr>
              <a:t> </a:t>
            </a:r>
            <a:r>
              <a:rPr lang="en-US" altLang="es-AR" sz="2400" dirty="0" err="1" smtClean="0">
                <a:solidFill>
                  <a:srgbClr val="000000"/>
                </a:solidFill>
                <a:latin typeface="+mn-lt"/>
              </a:rPr>
              <a:t>clik</a:t>
            </a:r>
            <a:r>
              <a:rPr lang="en-US" altLang="es-AR" sz="2400" dirty="0" smtClean="0">
                <a:solidFill>
                  <a:srgbClr val="000000"/>
                </a:solidFill>
                <a:latin typeface="+mn-lt"/>
              </a:rPr>
              <a:t> </a:t>
            </a:r>
            <a:r>
              <a:rPr lang="en-US" altLang="es-AR" sz="2400" dirty="0" err="1" smtClean="0">
                <a:solidFill>
                  <a:srgbClr val="000000"/>
                </a:solidFill>
                <a:latin typeface="+mn-lt"/>
              </a:rPr>
              <a:t>sobre</a:t>
            </a:r>
            <a:r>
              <a:rPr lang="en-US" altLang="es-AR" sz="2400" dirty="0" smtClean="0">
                <a:solidFill>
                  <a:srgbClr val="000000"/>
                </a:solidFill>
                <a:latin typeface="+mn-lt"/>
              </a:rPr>
              <a:t> la </a:t>
            </a:r>
            <a:r>
              <a:rPr lang="en-US" altLang="es-AR" sz="2400" dirty="0" err="1" smtClean="0">
                <a:solidFill>
                  <a:srgbClr val="000000"/>
                </a:solidFill>
                <a:latin typeface="+mn-lt"/>
              </a:rPr>
              <a:t>componente</a:t>
            </a:r>
            <a:r>
              <a:rPr lang="en-US" altLang="es-AR" sz="2400" dirty="0" smtClean="0">
                <a:solidFill>
                  <a:srgbClr val="000000"/>
                </a:solidFill>
                <a:latin typeface="+mn-lt"/>
              </a:rPr>
              <a:t> </a:t>
            </a:r>
            <a:r>
              <a:rPr lang="en-US" altLang="es-AR" sz="2400" dirty="0" err="1" smtClean="0">
                <a:solidFill>
                  <a:srgbClr val="000000"/>
                </a:solidFill>
                <a:latin typeface="+mn-lt"/>
              </a:rPr>
              <a:t>reactiva</a:t>
            </a:r>
            <a:r>
              <a:rPr lang="en-US" altLang="es-AR" sz="2400" dirty="0" smtClean="0">
                <a:solidFill>
                  <a:srgbClr val="000000"/>
                </a:solidFill>
                <a:latin typeface="+mn-lt"/>
              </a:rPr>
              <a:t> </a:t>
            </a:r>
            <a:r>
              <a:rPr lang="en-US" altLang="es-AR" sz="2400" dirty="0" err="1" smtClean="0">
                <a:solidFill>
                  <a:srgbClr val="000000"/>
                </a:solidFill>
                <a:latin typeface="+mn-lt"/>
              </a:rPr>
              <a:t>asociado</a:t>
            </a:r>
            <a:r>
              <a:rPr lang="en-US" altLang="es-AR" sz="2400" dirty="0" smtClean="0">
                <a:solidFill>
                  <a:srgbClr val="000000"/>
                </a:solidFill>
                <a:latin typeface="+mn-lt"/>
              </a:rPr>
              <a:t> al </a:t>
            </a:r>
            <a:r>
              <a:rPr lang="en-US" altLang="es-AR" sz="2400" b="1" dirty="0" err="1" smtClean="0">
                <a:solidFill>
                  <a:srgbClr val="92D050"/>
                </a:solidFill>
                <a:latin typeface="+mn-lt"/>
              </a:rPr>
              <a:t>objeto</a:t>
            </a:r>
            <a:r>
              <a:rPr lang="en-US" altLang="es-AR" sz="2400" b="1" dirty="0" smtClean="0">
                <a:solidFill>
                  <a:srgbClr val="92D050"/>
                </a:solidFill>
                <a:latin typeface="+mn-lt"/>
              </a:rPr>
              <a:t> </a:t>
            </a:r>
            <a:r>
              <a:rPr lang="en-US" altLang="es-AR" sz="2400" b="1" dirty="0" err="1" smtClean="0">
                <a:solidFill>
                  <a:srgbClr val="92D050"/>
                </a:solidFill>
                <a:latin typeface="+mn-lt"/>
              </a:rPr>
              <a:t>fuente</a:t>
            </a:r>
            <a:r>
              <a:rPr lang="en-US" altLang="es-AR" sz="2400" b="1" dirty="0" smtClean="0">
                <a:solidFill>
                  <a:srgbClr val="92D050"/>
                </a:solidFill>
                <a:latin typeface="+mn-lt"/>
              </a:rPr>
              <a:t> de </a:t>
            </a:r>
            <a:r>
              <a:rPr lang="en-US" altLang="es-AR" sz="2400" b="1" dirty="0" err="1" smtClean="0">
                <a:solidFill>
                  <a:srgbClr val="92D050"/>
                </a:solidFill>
                <a:latin typeface="+mn-lt"/>
              </a:rPr>
              <a:t>evento</a:t>
            </a:r>
            <a:r>
              <a:rPr lang="en-US" altLang="es-AR" sz="2400" b="1" dirty="0" smtClean="0">
                <a:solidFill>
                  <a:srgbClr val="92D050"/>
                </a:solidFill>
                <a:latin typeface="+mn-lt"/>
              </a:rPr>
              <a:t> </a:t>
            </a:r>
            <a:r>
              <a:rPr lang="en-US" altLang="es-AR" sz="2400" b="1" dirty="0" err="1" smtClean="0">
                <a:solidFill>
                  <a:srgbClr val="000000"/>
                </a:solidFill>
                <a:latin typeface="Courier" pitchFamily="49" charset="0"/>
              </a:rPr>
              <a:t>botonEI</a:t>
            </a:r>
            <a:endParaRPr lang="en-US" altLang="es-AR" sz="2400" dirty="0">
              <a:solidFill>
                <a:srgbClr val="000000"/>
              </a:solidFill>
              <a:latin typeface="+mn-lt"/>
            </a:endParaRPr>
          </a:p>
        </p:txBody>
      </p:sp>
      <p:sp>
        <p:nvSpPr>
          <p:cNvPr id="19" name="1 Título"/>
          <p:cNvSpPr>
            <a:spLocks noGrp="1"/>
          </p:cNvSpPr>
          <p:nvPr>
            <p:ph type="ctrTitle"/>
          </p:nvPr>
        </p:nvSpPr>
        <p:spPr>
          <a:xfrm>
            <a:off x="683568" y="-171400"/>
            <a:ext cx="7772400" cy="1124744"/>
          </a:xfrm>
        </p:spPr>
        <p:txBody>
          <a:bodyPr>
            <a:normAutofit/>
          </a:bodyPr>
          <a:lstStyle/>
          <a:p>
            <a:r>
              <a:rPr lang="es-ES" sz="3600" b="1" dirty="0" smtClean="0"/>
              <a:t>Objetos y Eventos</a:t>
            </a:r>
            <a:endParaRPr lang="es-ES" sz="3600" b="1" dirty="0"/>
          </a:p>
        </p:txBody>
      </p:sp>
    </p:spTree>
    <p:extLst>
      <p:ext uri="{BB962C8B-B14F-4D97-AF65-F5344CB8AC3E}">
        <p14:creationId xmlns="" xmlns:p14="http://schemas.microsoft.com/office/powerpoint/2010/main" val="180895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a:t>Caso de Estudio: </a:t>
            </a:r>
            <a:r>
              <a:rPr lang="es-ES" sz="3600" b="1" dirty="0" smtClean="0"/>
              <a:t>Traductor</a:t>
            </a:r>
            <a:endParaRPr lang="es-ES" sz="3600" b="1" dirty="0"/>
          </a:p>
        </p:txBody>
      </p:sp>
      <p:graphicFrame>
        <p:nvGraphicFramePr>
          <p:cNvPr id="2" name="1 Tabla"/>
          <p:cNvGraphicFramePr>
            <a:graphicFrameLocks noGrp="1"/>
          </p:cNvGraphicFramePr>
          <p:nvPr>
            <p:extLst>
              <p:ext uri="{D42A27DB-BD31-4B8C-83A1-F6EECF244321}">
                <p14:modId xmlns="" xmlns:p14="http://schemas.microsoft.com/office/powerpoint/2010/main" val="1840834529"/>
              </p:ext>
            </p:extLst>
          </p:nvPr>
        </p:nvGraphicFramePr>
        <p:xfrm>
          <a:off x="827585" y="1484784"/>
          <a:ext cx="7438577" cy="3672408"/>
        </p:xfrm>
        <a:graphic>
          <a:graphicData uri="http://schemas.openxmlformats.org/drawingml/2006/table">
            <a:tbl>
              <a:tblPr firstRow="1" firstCol="1" bandRow="1">
                <a:tableStyleId>{93296810-A885-4BE3-A3E7-6D5BEEA58F35}</a:tableStyleId>
              </a:tblPr>
              <a:tblGrid>
                <a:gridCol w="1877622"/>
                <a:gridCol w="224430"/>
                <a:gridCol w="2128130"/>
                <a:gridCol w="224430"/>
                <a:gridCol w="2983965"/>
              </a:tblGrid>
              <a:tr h="330435">
                <a:tc>
                  <a:txBody>
                    <a:bodyPr/>
                    <a:lstStyle/>
                    <a:p>
                      <a:pPr>
                        <a:spcAft>
                          <a:spcPts val="0"/>
                        </a:spcAft>
                      </a:pPr>
                      <a:r>
                        <a:rPr lang="en-US" sz="1800" b="1" dirty="0">
                          <a:solidFill>
                            <a:schemeClr val="tx1"/>
                          </a:solidFill>
                          <a:effectLst/>
                        </a:rPr>
                        <a:t>Par</a:t>
                      </a:r>
                      <a:endParaRPr lang="es-AR" sz="1800" b="1" dirty="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1">
                          <a:solidFill>
                            <a:schemeClr val="tx1"/>
                          </a:solidFill>
                          <a:effectLst/>
                        </a:rPr>
                        <a:t> </a:t>
                      </a:r>
                      <a:endParaRPr lang="es-AR" sz="1800" b="1">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spcAft>
                          <a:spcPts val="0"/>
                        </a:spcAft>
                      </a:pPr>
                      <a:r>
                        <a:rPr lang="en-US" sz="1800" b="1">
                          <a:solidFill>
                            <a:schemeClr val="tx1"/>
                          </a:solidFill>
                          <a:effectLst/>
                        </a:rPr>
                        <a:t>Diccionario</a:t>
                      </a:r>
                      <a:endParaRPr lang="es-AR" sz="1800" b="1">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1">
                          <a:solidFill>
                            <a:schemeClr val="tx1"/>
                          </a:solidFill>
                          <a:effectLst/>
                        </a:rPr>
                        <a:t> </a:t>
                      </a:r>
                      <a:endParaRPr lang="es-AR" sz="1800" b="1">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spcAft>
                          <a:spcPts val="0"/>
                        </a:spcAft>
                      </a:pPr>
                      <a:r>
                        <a:rPr lang="en-US" sz="1800" b="1" dirty="0" err="1" smtClean="0">
                          <a:solidFill>
                            <a:schemeClr val="tx1"/>
                          </a:solidFill>
                          <a:effectLst/>
                        </a:rPr>
                        <a:t>GUIEspIng</a:t>
                      </a:r>
                      <a:endParaRPr lang="es-AR" sz="1800" b="1" dirty="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0435">
                <a:tc>
                  <a:txBody>
                    <a:bodyPr/>
                    <a:lstStyle/>
                    <a:p>
                      <a:pPr>
                        <a:spcAft>
                          <a:spcPts val="0"/>
                        </a:spcAft>
                      </a:pPr>
                      <a:r>
                        <a:rPr lang="en-US" sz="1800" b="0">
                          <a:solidFill>
                            <a:schemeClr val="tx1"/>
                          </a:solidFill>
                          <a:effectLst/>
                        </a:rPr>
                        <a:t>pal1,pal2:String</a:t>
                      </a:r>
                      <a:endParaRPr lang="es-AR" sz="1800" b="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0">
                          <a:solidFill>
                            <a:schemeClr val="tx1"/>
                          </a:solidFill>
                          <a:effectLst/>
                        </a:rPr>
                        <a:t> </a:t>
                      </a:r>
                      <a:endParaRPr lang="es-AR" sz="1800" b="0">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spcAft>
                          <a:spcPts val="0"/>
                        </a:spcAft>
                      </a:pPr>
                      <a:r>
                        <a:rPr lang="en-US" sz="1800" b="0">
                          <a:solidFill>
                            <a:schemeClr val="tx1"/>
                          </a:solidFill>
                          <a:effectLst/>
                        </a:rPr>
                        <a:t>T [] Par</a:t>
                      </a:r>
                      <a:endParaRPr lang="es-AR" sz="1800" b="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0">
                          <a:solidFill>
                            <a:schemeClr val="tx1"/>
                          </a:solidFill>
                          <a:effectLst/>
                        </a:rPr>
                        <a:t> </a:t>
                      </a:r>
                      <a:endParaRPr lang="es-AR" sz="1800" b="0">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rowSpan="2">
                  <a:txBody>
                    <a:bodyPr/>
                    <a:lstStyle/>
                    <a:p>
                      <a:pPr>
                        <a:spcAft>
                          <a:spcPts val="0"/>
                        </a:spcAft>
                      </a:pPr>
                      <a:r>
                        <a:rPr lang="en-US" sz="1800" b="0" dirty="0" err="1" smtClean="0">
                          <a:solidFill>
                            <a:schemeClr val="tx1"/>
                          </a:solidFill>
                          <a:effectLst/>
                        </a:rPr>
                        <a:t>panelPalabras:JPanel</a:t>
                      </a:r>
                      <a:endParaRPr lang="en-US" sz="1800" b="0" dirty="0" smtClean="0">
                        <a:solidFill>
                          <a:schemeClr val="tx1"/>
                        </a:solidFill>
                        <a:effectLst/>
                      </a:endParaRPr>
                    </a:p>
                    <a:p>
                      <a:pPr>
                        <a:spcAft>
                          <a:spcPts val="0"/>
                        </a:spcAft>
                      </a:pPr>
                      <a:r>
                        <a:rPr lang="en-US" sz="1800" b="0" dirty="0" err="1" smtClean="0">
                          <a:solidFill>
                            <a:schemeClr val="tx1"/>
                          </a:solidFill>
                          <a:effectLst/>
                        </a:rPr>
                        <a:t>cartelEntrada</a:t>
                      </a:r>
                      <a:r>
                        <a:rPr lang="en-US" sz="1800" b="0" dirty="0" smtClean="0">
                          <a:solidFill>
                            <a:schemeClr val="tx1"/>
                          </a:solidFill>
                          <a:effectLst/>
                        </a:rPr>
                        <a:t> :</a:t>
                      </a:r>
                      <a:r>
                        <a:rPr lang="en-US" sz="1800" b="0" dirty="0" err="1" smtClean="0">
                          <a:solidFill>
                            <a:schemeClr val="tx1"/>
                          </a:solidFill>
                          <a:effectLst/>
                        </a:rPr>
                        <a:t>JLabel</a:t>
                      </a:r>
                      <a:r>
                        <a:rPr lang="en-US" sz="1800" b="0" dirty="0" smtClean="0">
                          <a:solidFill>
                            <a:schemeClr val="tx1"/>
                          </a:solidFill>
                          <a:effectLst/>
                        </a:rPr>
                        <a:t> </a:t>
                      </a:r>
                      <a:r>
                        <a:rPr lang="en-US" sz="1800" b="0" dirty="0" err="1" smtClean="0">
                          <a:solidFill>
                            <a:schemeClr val="tx1"/>
                          </a:solidFill>
                          <a:effectLst/>
                        </a:rPr>
                        <a:t>cajaPalabra</a:t>
                      </a:r>
                      <a:r>
                        <a:rPr lang="en-US" sz="1800" b="0" dirty="0" smtClean="0">
                          <a:solidFill>
                            <a:schemeClr val="tx1"/>
                          </a:solidFill>
                          <a:effectLst/>
                        </a:rPr>
                        <a:t>: </a:t>
                      </a:r>
                      <a:r>
                        <a:rPr lang="en-US" sz="1800" b="0" dirty="0" err="1" smtClean="0">
                          <a:solidFill>
                            <a:schemeClr val="tx1"/>
                          </a:solidFill>
                          <a:effectLst/>
                        </a:rPr>
                        <a:t>JTextField</a:t>
                      </a:r>
                      <a:endParaRPr lang="es-AR" sz="1800" b="0" dirty="0" smtClean="0">
                        <a:solidFill>
                          <a:schemeClr val="tx1"/>
                        </a:solidFill>
                        <a:effectLst/>
                      </a:endParaRPr>
                    </a:p>
                    <a:p>
                      <a:pPr>
                        <a:spcAft>
                          <a:spcPts val="0"/>
                        </a:spcAft>
                      </a:pPr>
                      <a:r>
                        <a:rPr lang="en-US" sz="1800" b="1" dirty="0" err="1" smtClean="0">
                          <a:solidFill>
                            <a:srgbClr val="FF0000"/>
                          </a:solidFill>
                          <a:effectLst/>
                        </a:rPr>
                        <a:t>diccionario</a:t>
                      </a:r>
                      <a:r>
                        <a:rPr lang="en-US" sz="1800" b="1" dirty="0" smtClean="0">
                          <a:solidFill>
                            <a:srgbClr val="FF0000"/>
                          </a:solidFill>
                          <a:effectLst/>
                        </a:rPr>
                        <a:t> : </a:t>
                      </a:r>
                      <a:r>
                        <a:rPr lang="en-US" sz="1800" b="1" dirty="0" err="1" smtClean="0">
                          <a:solidFill>
                            <a:srgbClr val="FF0000"/>
                          </a:solidFill>
                          <a:effectLst/>
                        </a:rPr>
                        <a:t>Diccionario</a:t>
                      </a:r>
                      <a:endParaRPr lang="es-AR" sz="1800" b="1" dirty="0" smtClean="0">
                        <a:solidFill>
                          <a:srgbClr val="FF0000"/>
                        </a:solidFill>
                        <a:effectLst/>
                      </a:endParaRPr>
                    </a:p>
                    <a:p>
                      <a:pPr>
                        <a:spcAft>
                          <a:spcPts val="0"/>
                        </a:spcAft>
                      </a:pPr>
                      <a:endParaRPr lang="es-AR" sz="1800" b="0" dirty="0" smtClean="0">
                        <a:solidFill>
                          <a:schemeClr val="tx1"/>
                        </a:solidFill>
                        <a:effectLst/>
                      </a:endParaRPr>
                    </a:p>
                    <a:p>
                      <a:pPr>
                        <a:spcAft>
                          <a:spcPts val="0"/>
                        </a:spcAft>
                      </a:pPr>
                      <a:r>
                        <a:rPr lang="en-US" sz="1800" b="0" dirty="0" smtClean="0">
                          <a:solidFill>
                            <a:schemeClr val="tx1"/>
                          </a:solidFill>
                          <a:effectLst/>
                        </a:rPr>
                        <a:t>&lt;&lt;Constructor&gt;&gt;</a:t>
                      </a:r>
                      <a:endParaRPr lang="es-AR" sz="1800" b="0" dirty="0" smtClean="0">
                        <a:solidFill>
                          <a:schemeClr val="tx1"/>
                        </a:solidFill>
                        <a:effectLst/>
                      </a:endParaRPr>
                    </a:p>
                    <a:p>
                      <a:pPr>
                        <a:spcAft>
                          <a:spcPts val="0"/>
                        </a:spcAft>
                      </a:pPr>
                      <a:r>
                        <a:rPr lang="en-US" sz="1800" b="0" dirty="0" err="1" smtClean="0">
                          <a:solidFill>
                            <a:schemeClr val="tx1"/>
                          </a:solidFill>
                          <a:effectLst/>
                        </a:rPr>
                        <a:t>GUIEspIng</a:t>
                      </a:r>
                      <a:r>
                        <a:rPr lang="en-US" sz="1800" b="0" dirty="0" smtClean="0">
                          <a:solidFill>
                            <a:schemeClr val="tx1"/>
                          </a:solidFill>
                          <a:effectLst/>
                        </a:rPr>
                        <a:t>(</a:t>
                      </a:r>
                      <a:r>
                        <a:rPr lang="en-US" sz="1800" b="0" dirty="0" err="1" smtClean="0">
                          <a:solidFill>
                            <a:schemeClr val="tx1"/>
                          </a:solidFill>
                          <a:effectLst/>
                        </a:rPr>
                        <a:t>tit:String</a:t>
                      </a:r>
                      <a:r>
                        <a:rPr lang="en-US" sz="1800" b="0" dirty="0" smtClean="0">
                          <a:solidFill>
                            <a:schemeClr val="tx1"/>
                          </a:solidFill>
                          <a:effectLst/>
                        </a:rPr>
                        <a:t>, </a:t>
                      </a:r>
                      <a:r>
                        <a:rPr lang="en-US" sz="1800" b="1" dirty="0" err="1" smtClean="0">
                          <a:solidFill>
                            <a:srgbClr val="FF0000"/>
                          </a:solidFill>
                          <a:effectLst/>
                        </a:rPr>
                        <a:t>dic:Diccionario</a:t>
                      </a:r>
                      <a:r>
                        <a:rPr lang="en-US" sz="1800" b="0" dirty="0" smtClean="0">
                          <a:solidFill>
                            <a:schemeClr val="tx1"/>
                          </a:solidFill>
                          <a:effectLst/>
                        </a:rPr>
                        <a:t>)</a:t>
                      </a:r>
                      <a:endParaRPr lang="es-AR" sz="1800" b="0" dirty="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11538">
                <a:tc>
                  <a:txBody>
                    <a:bodyPr/>
                    <a:lstStyle/>
                    <a:p>
                      <a:pPr>
                        <a:spcAft>
                          <a:spcPts val="0"/>
                        </a:spcAft>
                      </a:pPr>
                      <a:r>
                        <a:rPr lang="en-US" sz="1800" b="0" dirty="0">
                          <a:solidFill>
                            <a:schemeClr val="tx1"/>
                          </a:solidFill>
                          <a:effectLst/>
                        </a:rPr>
                        <a:t>&lt;&lt;</a:t>
                      </a:r>
                      <a:r>
                        <a:rPr lang="en-US" sz="1800" b="0" dirty="0" smtClean="0">
                          <a:solidFill>
                            <a:schemeClr val="tx1"/>
                          </a:solidFill>
                          <a:effectLst/>
                        </a:rPr>
                        <a:t>Constructor</a:t>
                      </a:r>
                      <a:r>
                        <a:rPr lang="en-US" sz="1800" b="0" dirty="0">
                          <a:solidFill>
                            <a:schemeClr val="tx1"/>
                          </a:solidFill>
                          <a:effectLst/>
                        </a:rPr>
                        <a:t>&gt;&gt;</a:t>
                      </a:r>
                      <a:endParaRPr lang="es-AR" sz="1800" b="0" dirty="0">
                        <a:solidFill>
                          <a:schemeClr val="tx1"/>
                        </a:solidFill>
                        <a:effectLst/>
                      </a:endParaRPr>
                    </a:p>
                    <a:p>
                      <a:pPr>
                        <a:spcAft>
                          <a:spcPts val="0"/>
                        </a:spcAft>
                      </a:pPr>
                      <a:r>
                        <a:rPr lang="en-US" sz="1800" b="0" dirty="0">
                          <a:solidFill>
                            <a:schemeClr val="tx1"/>
                          </a:solidFill>
                          <a:effectLst/>
                        </a:rPr>
                        <a:t>Par(p1,p2:String)</a:t>
                      </a:r>
                      <a:endParaRPr lang="es-AR" sz="1800" b="0" dirty="0">
                        <a:solidFill>
                          <a:schemeClr val="tx1"/>
                        </a:solidFill>
                        <a:effectLst/>
                      </a:endParaRPr>
                    </a:p>
                    <a:p>
                      <a:pPr>
                        <a:spcAft>
                          <a:spcPts val="0"/>
                        </a:spcAft>
                      </a:pPr>
                      <a:r>
                        <a:rPr lang="en-US" sz="1800" b="0" dirty="0">
                          <a:solidFill>
                            <a:schemeClr val="tx1"/>
                          </a:solidFill>
                          <a:effectLst/>
                        </a:rPr>
                        <a:t>&lt;&lt;</a:t>
                      </a:r>
                      <a:r>
                        <a:rPr lang="en-US" sz="1800" b="0" dirty="0" err="1">
                          <a:solidFill>
                            <a:schemeClr val="tx1"/>
                          </a:solidFill>
                          <a:effectLst/>
                        </a:rPr>
                        <a:t>Consultas</a:t>
                      </a:r>
                      <a:r>
                        <a:rPr lang="en-US" sz="1800" b="0" dirty="0">
                          <a:solidFill>
                            <a:schemeClr val="tx1"/>
                          </a:solidFill>
                          <a:effectLst/>
                        </a:rPr>
                        <a:t>&gt;&gt;</a:t>
                      </a:r>
                      <a:endParaRPr lang="es-AR" sz="1800" b="0" dirty="0">
                        <a:solidFill>
                          <a:schemeClr val="tx1"/>
                        </a:solidFill>
                        <a:effectLst/>
                      </a:endParaRPr>
                    </a:p>
                    <a:p>
                      <a:pPr>
                        <a:spcAft>
                          <a:spcPts val="0"/>
                        </a:spcAft>
                      </a:pPr>
                      <a:r>
                        <a:rPr lang="en-US" sz="1800" b="0" dirty="0">
                          <a:solidFill>
                            <a:schemeClr val="tx1"/>
                          </a:solidFill>
                          <a:effectLst/>
                        </a:rPr>
                        <a:t>obtenerPal1()</a:t>
                      </a:r>
                      <a:endParaRPr lang="es-AR" sz="1800" b="0" dirty="0">
                        <a:solidFill>
                          <a:schemeClr val="tx1"/>
                        </a:solidFill>
                        <a:effectLst/>
                      </a:endParaRPr>
                    </a:p>
                    <a:p>
                      <a:pPr>
                        <a:spcAft>
                          <a:spcPts val="0"/>
                        </a:spcAft>
                      </a:pPr>
                      <a:r>
                        <a:rPr lang="en-US" sz="1800" b="0" dirty="0">
                          <a:solidFill>
                            <a:schemeClr val="tx1"/>
                          </a:solidFill>
                          <a:effectLst/>
                        </a:rPr>
                        <a:t>:String</a:t>
                      </a:r>
                      <a:endParaRPr lang="es-AR" sz="1800" b="0" dirty="0">
                        <a:solidFill>
                          <a:schemeClr val="tx1"/>
                        </a:solidFill>
                        <a:effectLst/>
                      </a:endParaRPr>
                    </a:p>
                    <a:p>
                      <a:pPr>
                        <a:spcAft>
                          <a:spcPts val="0"/>
                        </a:spcAft>
                      </a:pPr>
                      <a:r>
                        <a:rPr lang="en-US" sz="1800" b="0" dirty="0">
                          <a:solidFill>
                            <a:schemeClr val="tx1"/>
                          </a:solidFill>
                          <a:effectLst/>
                        </a:rPr>
                        <a:t>obtenerPal2()</a:t>
                      </a:r>
                      <a:endParaRPr lang="es-AR" sz="1800" b="0" dirty="0">
                        <a:solidFill>
                          <a:schemeClr val="tx1"/>
                        </a:solidFill>
                        <a:effectLst/>
                      </a:endParaRPr>
                    </a:p>
                    <a:p>
                      <a:pPr>
                        <a:spcAft>
                          <a:spcPts val="0"/>
                        </a:spcAft>
                      </a:pPr>
                      <a:r>
                        <a:rPr lang="en-US" sz="1800" b="0" dirty="0">
                          <a:solidFill>
                            <a:schemeClr val="tx1"/>
                          </a:solidFill>
                          <a:effectLst/>
                        </a:rPr>
                        <a:t>:String</a:t>
                      </a:r>
                      <a:endParaRPr lang="es-AR" sz="1800" b="0" dirty="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0">
                          <a:solidFill>
                            <a:schemeClr val="tx1"/>
                          </a:solidFill>
                          <a:effectLst/>
                        </a:rPr>
                        <a:t> </a:t>
                      </a:r>
                      <a:endParaRPr lang="es-AR" sz="1800" b="0">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r>
                        <a:rPr lang="en-US" sz="1800" b="0" dirty="0">
                          <a:solidFill>
                            <a:schemeClr val="tx1"/>
                          </a:solidFill>
                          <a:effectLst/>
                        </a:rPr>
                        <a:t>&lt;&lt;Constructor&gt;&gt;</a:t>
                      </a:r>
                      <a:endParaRPr lang="es-AR" sz="1800" b="0" dirty="0">
                        <a:solidFill>
                          <a:schemeClr val="tx1"/>
                        </a:solidFill>
                        <a:effectLst/>
                      </a:endParaRPr>
                    </a:p>
                    <a:p>
                      <a:pPr>
                        <a:spcAft>
                          <a:spcPts val="0"/>
                        </a:spcAft>
                      </a:pPr>
                      <a:r>
                        <a:rPr lang="en-US" sz="1800" b="0" dirty="0" err="1">
                          <a:solidFill>
                            <a:schemeClr val="tx1"/>
                          </a:solidFill>
                          <a:effectLst/>
                        </a:rPr>
                        <a:t>Diccionario</a:t>
                      </a:r>
                      <a:r>
                        <a:rPr lang="en-US" sz="1800" b="0" dirty="0">
                          <a:solidFill>
                            <a:schemeClr val="tx1"/>
                          </a:solidFill>
                          <a:effectLst/>
                        </a:rPr>
                        <a:t>()</a:t>
                      </a:r>
                      <a:endParaRPr lang="es-AR" sz="1800" b="0" dirty="0">
                        <a:solidFill>
                          <a:schemeClr val="tx1"/>
                        </a:solidFill>
                        <a:effectLst/>
                      </a:endParaRPr>
                    </a:p>
                    <a:p>
                      <a:pPr>
                        <a:spcAft>
                          <a:spcPts val="0"/>
                        </a:spcAft>
                      </a:pPr>
                      <a:r>
                        <a:rPr lang="en-US" sz="1800" b="0" dirty="0">
                          <a:solidFill>
                            <a:schemeClr val="tx1"/>
                          </a:solidFill>
                          <a:effectLst/>
                        </a:rPr>
                        <a:t>&lt;&lt;</a:t>
                      </a:r>
                      <a:r>
                        <a:rPr lang="en-US" sz="1800" b="0" dirty="0" err="1">
                          <a:solidFill>
                            <a:schemeClr val="tx1"/>
                          </a:solidFill>
                          <a:effectLst/>
                        </a:rPr>
                        <a:t>Comandos</a:t>
                      </a:r>
                      <a:r>
                        <a:rPr lang="en-US" sz="1800" b="0" dirty="0">
                          <a:solidFill>
                            <a:schemeClr val="tx1"/>
                          </a:solidFill>
                          <a:effectLst/>
                        </a:rPr>
                        <a:t>&gt;&gt;</a:t>
                      </a:r>
                      <a:endParaRPr lang="es-AR" sz="1800" b="0" dirty="0">
                        <a:solidFill>
                          <a:schemeClr val="tx1"/>
                        </a:solidFill>
                        <a:effectLst/>
                      </a:endParaRPr>
                    </a:p>
                    <a:p>
                      <a:pPr>
                        <a:spcAft>
                          <a:spcPts val="0"/>
                        </a:spcAft>
                      </a:pPr>
                      <a:r>
                        <a:rPr lang="en-US" sz="1800" b="0" dirty="0" err="1">
                          <a:solidFill>
                            <a:schemeClr val="tx1"/>
                          </a:solidFill>
                          <a:effectLst/>
                        </a:rPr>
                        <a:t>insertar</a:t>
                      </a:r>
                      <a:r>
                        <a:rPr lang="en-US" sz="1800" b="0" dirty="0">
                          <a:solidFill>
                            <a:schemeClr val="tx1"/>
                          </a:solidFill>
                          <a:effectLst/>
                        </a:rPr>
                        <a:t>(</a:t>
                      </a:r>
                      <a:r>
                        <a:rPr lang="en-US" sz="1800" b="0" dirty="0" err="1">
                          <a:solidFill>
                            <a:schemeClr val="tx1"/>
                          </a:solidFill>
                          <a:effectLst/>
                        </a:rPr>
                        <a:t>p:Par</a:t>
                      </a:r>
                      <a:r>
                        <a:rPr lang="en-US" sz="1800" b="0" dirty="0">
                          <a:solidFill>
                            <a:schemeClr val="tx1"/>
                          </a:solidFill>
                          <a:effectLst/>
                        </a:rPr>
                        <a:t>)</a:t>
                      </a:r>
                      <a:endParaRPr lang="es-AR" sz="1800" b="0" dirty="0">
                        <a:solidFill>
                          <a:schemeClr val="tx1"/>
                        </a:solidFill>
                        <a:effectLst/>
                      </a:endParaRPr>
                    </a:p>
                    <a:p>
                      <a:pPr>
                        <a:spcAft>
                          <a:spcPts val="0"/>
                        </a:spcAft>
                      </a:pPr>
                      <a:r>
                        <a:rPr lang="en-US" sz="1800" b="0" dirty="0">
                          <a:solidFill>
                            <a:schemeClr val="tx1"/>
                          </a:solidFill>
                          <a:effectLst/>
                        </a:rPr>
                        <a:t>&lt;&lt;</a:t>
                      </a:r>
                      <a:r>
                        <a:rPr lang="en-US" sz="1800" b="0" dirty="0" err="1">
                          <a:solidFill>
                            <a:schemeClr val="tx1"/>
                          </a:solidFill>
                          <a:effectLst/>
                        </a:rPr>
                        <a:t>Consultas</a:t>
                      </a:r>
                      <a:r>
                        <a:rPr lang="en-US" sz="1800" b="0" dirty="0">
                          <a:solidFill>
                            <a:schemeClr val="tx1"/>
                          </a:solidFill>
                          <a:effectLst/>
                        </a:rPr>
                        <a:t>&gt;&gt;</a:t>
                      </a:r>
                      <a:endParaRPr lang="es-AR" sz="1800" b="0" dirty="0">
                        <a:solidFill>
                          <a:schemeClr val="tx1"/>
                        </a:solidFill>
                        <a:effectLst/>
                      </a:endParaRPr>
                    </a:p>
                    <a:p>
                      <a:pPr>
                        <a:spcAft>
                          <a:spcPts val="0"/>
                        </a:spcAft>
                      </a:pPr>
                      <a:r>
                        <a:rPr lang="en-US" sz="1800" b="0" dirty="0" err="1">
                          <a:solidFill>
                            <a:schemeClr val="tx1"/>
                          </a:solidFill>
                          <a:effectLst/>
                        </a:rPr>
                        <a:t>traducirEngSpa</a:t>
                      </a:r>
                      <a:endParaRPr lang="es-AR" sz="1800" b="0" dirty="0">
                        <a:solidFill>
                          <a:schemeClr val="tx1"/>
                        </a:solidFill>
                        <a:effectLst/>
                      </a:endParaRPr>
                    </a:p>
                    <a:p>
                      <a:pPr>
                        <a:spcAft>
                          <a:spcPts val="0"/>
                        </a:spcAft>
                      </a:pPr>
                      <a:r>
                        <a:rPr lang="en-US" sz="1800" b="0" dirty="0">
                          <a:solidFill>
                            <a:schemeClr val="tx1"/>
                          </a:solidFill>
                          <a:effectLst/>
                        </a:rPr>
                        <a:t>(</a:t>
                      </a:r>
                      <a:r>
                        <a:rPr lang="en-US" sz="1800" b="0" dirty="0" err="1">
                          <a:solidFill>
                            <a:schemeClr val="tx1"/>
                          </a:solidFill>
                          <a:effectLst/>
                        </a:rPr>
                        <a:t>pan:String</a:t>
                      </a:r>
                      <a:r>
                        <a:rPr lang="en-US" sz="1800" b="0" dirty="0">
                          <a:solidFill>
                            <a:schemeClr val="tx1"/>
                          </a:solidFill>
                          <a:effectLst/>
                        </a:rPr>
                        <a:t>):String</a:t>
                      </a:r>
                      <a:endParaRPr lang="es-AR" sz="1800" b="0" dirty="0">
                        <a:solidFill>
                          <a:schemeClr val="tx1"/>
                        </a:solidFill>
                        <a:effectLst/>
                      </a:endParaRPr>
                    </a:p>
                    <a:p>
                      <a:pPr>
                        <a:spcAft>
                          <a:spcPts val="0"/>
                        </a:spcAft>
                      </a:pPr>
                      <a:r>
                        <a:rPr lang="en-US" sz="1800" b="0" dirty="0" err="1">
                          <a:solidFill>
                            <a:schemeClr val="tx1"/>
                          </a:solidFill>
                          <a:effectLst/>
                        </a:rPr>
                        <a:t>traducirEspIng</a:t>
                      </a:r>
                      <a:endParaRPr lang="es-AR" sz="1800" b="0" dirty="0">
                        <a:solidFill>
                          <a:schemeClr val="tx1"/>
                        </a:solidFill>
                        <a:effectLst/>
                      </a:endParaRPr>
                    </a:p>
                    <a:p>
                      <a:pPr>
                        <a:spcAft>
                          <a:spcPts val="0"/>
                        </a:spcAft>
                      </a:pPr>
                      <a:r>
                        <a:rPr lang="en-US" sz="1800" b="0" dirty="0">
                          <a:solidFill>
                            <a:schemeClr val="tx1"/>
                          </a:solidFill>
                          <a:effectLst/>
                        </a:rPr>
                        <a:t>(</a:t>
                      </a:r>
                      <a:r>
                        <a:rPr lang="en-US" sz="1800" b="0" dirty="0" err="1">
                          <a:solidFill>
                            <a:schemeClr val="tx1"/>
                          </a:solidFill>
                          <a:effectLst/>
                        </a:rPr>
                        <a:t>pal:String</a:t>
                      </a:r>
                      <a:r>
                        <a:rPr lang="en-US" sz="1800" b="0" dirty="0">
                          <a:solidFill>
                            <a:schemeClr val="tx1"/>
                          </a:solidFill>
                          <a:effectLst/>
                        </a:rPr>
                        <a:t>):String</a:t>
                      </a:r>
                      <a:endParaRPr lang="es-AR" sz="1800" b="0" dirty="0">
                        <a:solidFill>
                          <a:schemeClr val="tx1"/>
                        </a:solidFill>
                        <a:effectLst/>
                        <a:latin typeface="Courier New"/>
                        <a:ea typeface="Calibri"/>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600"/>
                        </a:spcAft>
                      </a:pPr>
                      <a:r>
                        <a:rPr lang="es-AR" sz="1800" b="0" dirty="0">
                          <a:solidFill>
                            <a:schemeClr val="tx1"/>
                          </a:solidFill>
                          <a:effectLst/>
                        </a:rPr>
                        <a:t> </a:t>
                      </a:r>
                      <a:endParaRPr lang="es-AR" sz="1800" b="0" dirty="0">
                        <a:solidFill>
                          <a:schemeClr val="tx1"/>
                        </a:solidFill>
                        <a:effectLst/>
                        <a:latin typeface="Calibri"/>
                        <a:ea typeface="Calibri"/>
                        <a:cs typeface="Times New Roman"/>
                      </a:endParaRPr>
                    </a:p>
                  </a:txBody>
                  <a:tcPr marL="36195" marR="3619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vMerge="1">
                  <a:txBody>
                    <a:bodyPr/>
                    <a:lstStyle/>
                    <a:p>
                      <a:endParaRPr lang="es-AR"/>
                    </a:p>
                  </a:txBody>
                  <a:tcPr/>
                </a:tc>
              </a:tr>
            </a:tbl>
          </a:graphicData>
        </a:graphic>
      </p:graphicFrame>
      <p:sp>
        <p:nvSpPr>
          <p:cNvPr id="3" name="2 Rectángulo"/>
          <p:cNvSpPr/>
          <p:nvPr/>
        </p:nvSpPr>
        <p:spPr>
          <a:xfrm>
            <a:off x="827584" y="5380672"/>
            <a:ext cx="7416824" cy="1200329"/>
          </a:xfrm>
          <a:prstGeom prst="rect">
            <a:avLst/>
          </a:prstGeom>
        </p:spPr>
        <p:txBody>
          <a:bodyPr wrap="square">
            <a:spAutoFit/>
          </a:bodyPr>
          <a:lstStyle/>
          <a:p>
            <a:r>
              <a:rPr lang="es-ES" sz="2400" dirty="0" smtClean="0"/>
              <a:t>La clase </a:t>
            </a:r>
            <a:r>
              <a:rPr lang="en-US" sz="2400" b="1" dirty="0" err="1" smtClean="0"/>
              <a:t>GUIEspIng</a:t>
            </a:r>
            <a:r>
              <a:rPr lang="es-ES" sz="2400" dirty="0" smtClean="0"/>
              <a:t> es cliente de la clase </a:t>
            </a:r>
            <a:r>
              <a:rPr lang="en-US" sz="2400" b="1" dirty="0" err="1" smtClean="0"/>
              <a:t>Diccionario</a:t>
            </a:r>
            <a:r>
              <a:rPr lang="es-ES" sz="2400" dirty="0" smtClean="0"/>
              <a:t>. La implementación de estos servicios queda </a:t>
            </a:r>
            <a:r>
              <a:rPr lang="es-ES" sz="2400" b="1" dirty="0" smtClean="0"/>
              <a:t>encapsulada</a:t>
            </a:r>
            <a:r>
              <a:rPr lang="es-ES" sz="2400" dirty="0" smtClean="0"/>
              <a:t> en la clase proveedora y es transparente para la clase cliente. </a:t>
            </a:r>
            <a:endParaRPr lang="es-AR" sz="2400" dirty="0"/>
          </a:p>
        </p:txBody>
      </p:sp>
    </p:spTree>
    <p:extLst>
      <p:ext uri="{BB962C8B-B14F-4D97-AF65-F5344CB8AC3E}">
        <p14:creationId xmlns="" xmlns:p14="http://schemas.microsoft.com/office/powerpoint/2010/main" val="166773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556792"/>
            <a:ext cx="7128792" cy="2246769"/>
          </a:xfrm>
          <a:prstGeom prst="rect">
            <a:avLst/>
          </a:prstGeom>
          <a:solidFill>
            <a:srgbClr val="FFFFCC"/>
          </a:solidFill>
        </p:spPr>
        <p:txBody>
          <a:bodyPr wrap="square">
            <a:spAutoFit/>
          </a:bodyPr>
          <a:lstStyle/>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class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GUIEspIng</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extends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JFrame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Atributos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gráficos</a:t>
            </a:r>
            <a:endParaRPr lang="en-US"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private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JPanel</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panelPalabras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private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JLabel</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cartelEntrada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private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JTextField</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cajaPalabra</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p>
          <a:p>
            <a:r>
              <a:rPr lang="en-US" sz="2000" b="1" dirty="0" smtClean="0">
                <a:solidFill>
                  <a:srgbClr val="00B050"/>
                </a:solidFill>
                <a:latin typeface="Courier New" panose="02070309020205020404" pitchFamily="49" charset="0"/>
                <a:cs typeface="Courier New" panose="02070309020205020404" pitchFamily="49" charset="0"/>
              </a:rPr>
              <a:t>//</a:t>
            </a:r>
            <a:r>
              <a:rPr lang="en-US" sz="2000" b="1" dirty="0" err="1">
                <a:solidFill>
                  <a:srgbClr val="00B050"/>
                </a:solidFill>
                <a:latin typeface="Courier New" panose="02070309020205020404" pitchFamily="49" charset="0"/>
                <a:cs typeface="Courier New" panose="02070309020205020404" pitchFamily="49" charset="0"/>
              </a:rPr>
              <a:t>Atributos</a:t>
            </a:r>
            <a:r>
              <a:rPr lang="en-US" sz="2000" b="1" dirty="0">
                <a:solidFill>
                  <a:srgbClr val="00B050"/>
                </a:solidFill>
                <a:latin typeface="Courier New" panose="02070309020205020404" pitchFamily="49" charset="0"/>
                <a:cs typeface="Courier New" panose="02070309020205020404" pitchFamily="49" charset="0"/>
              </a:rPr>
              <a:t> de la </a:t>
            </a:r>
            <a:r>
              <a:rPr lang="en-US" sz="2000" b="1" dirty="0" err="1">
                <a:solidFill>
                  <a:srgbClr val="00B050"/>
                </a:solidFill>
                <a:latin typeface="Courier New" panose="02070309020205020404" pitchFamily="49" charset="0"/>
                <a:cs typeface="Courier New" panose="02070309020205020404" pitchFamily="49" charset="0"/>
              </a:rPr>
              <a:t>aplicación</a:t>
            </a:r>
            <a:endParaRPr lang="en-US" sz="2000" b="1" dirty="0">
              <a:solidFill>
                <a:srgbClr val="00B050"/>
              </a:solidFill>
              <a:latin typeface="Courier New" panose="02070309020205020404" pitchFamily="49" charset="0"/>
              <a:cs typeface="Courier New" panose="02070309020205020404" pitchFamily="49" charset="0"/>
            </a:endParaRPr>
          </a:p>
          <a:p>
            <a:r>
              <a:rPr lang="en-US" sz="2000" b="1" dirty="0" smtClean="0">
                <a:solidFill>
                  <a:srgbClr val="FF0000"/>
                </a:solidFill>
                <a:latin typeface="Courier New" panose="02070309020205020404" pitchFamily="49" charset="0"/>
                <a:cs typeface="Courier New" panose="02070309020205020404" pitchFamily="49" charset="0"/>
              </a:rPr>
              <a:t>  </a:t>
            </a:r>
            <a:r>
              <a:rPr lang="en-US" sz="2000" b="1" dirty="0">
                <a:solidFill>
                  <a:srgbClr val="FF0000"/>
                </a:solidFill>
                <a:latin typeface="Courier New" panose="02070309020205020404" pitchFamily="49" charset="0"/>
                <a:cs typeface="Courier New" panose="02070309020205020404" pitchFamily="49" charset="0"/>
              </a:rPr>
              <a:t>private </a:t>
            </a:r>
            <a:r>
              <a:rPr lang="en-US" sz="2000" b="1" dirty="0" err="1">
                <a:solidFill>
                  <a:srgbClr val="FF0000"/>
                </a:solidFill>
                <a:latin typeface="Courier New" panose="02070309020205020404" pitchFamily="49" charset="0"/>
                <a:cs typeface="Courier New" panose="02070309020205020404" pitchFamily="49" charset="0"/>
              </a:rPr>
              <a:t>Diccionario</a:t>
            </a:r>
            <a:r>
              <a:rPr lang="en-US" sz="2000" b="1" dirty="0">
                <a:solidFill>
                  <a:srgbClr val="FF0000"/>
                </a:solidFill>
                <a:latin typeface="Courier New" panose="02070309020205020404" pitchFamily="49" charset="0"/>
                <a:cs typeface="Courier New" panose="02070309020205020404" pitchFamily="49" charset="0"/>
              </a:rPr>
              <a:t> </a:t>
            </a:r>
            <a:r>
              <a:rPr lang="en-US" sz="2000" b="1" dirty="0" err="1">
                <a:solidFill>
                  <a:srgbClr val="FF0000"/>
                </a:solidFill>
                <a:latin typeface="Courier New" panose="02070309020205020404" pitchFamily="49" charset="0"/>
                <a:cs typeface="Courier New" panose="02070309020205020404" pitchFamily="49" charset="0"/>
              </a:rPr>
              <a:t>diccionario</a:t>
            </a:r>
            <a:r>
              <a:rPr lang="en-US" sz="2000" b="1" dirty="0">
                <a:solidFill>
                  <a:srgbClr val="FF0000"/>
                </a:solidFill>
                <a:latin typeface="Courier New" panose="02070309020205020404" pitchFamily="49" charset="0"/>
                <a:cs typeface="Courier New" panose="02070309020205020404" pitchFamily="49" charset="0"/>
              </a:rPr>
              <a: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p:txBody>
      </p:sp>
      <p:sp>
        <p:nvSpPr>
          <p:cNvPr id="4"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5" name="4 Rectángulo"/>
          <p:cNvSpPr/>
          <p:nvPr/>
        </p:nvSpPr>
        <p:spPr>
          <a:xfrm>
            <a:off x="827584" y="5380672"/>
            <a:ext cx="7416824" cy="1200329"/>
          </a:xfrm>
          <a:prstGeom prst="rect">
            <a:avLst/>
          </a:prstGeom>
        </p:spPr>
        <p:txBody>
          <a:bodyPr wrap="square">
            <a:spAutoFit/>
          </a:bodyPr>
          <a:lstStyle/>
          <a:p>
            <a:r>
              <a:rPr lang="es-ES" sz="2400" dirty="0" smtClean="0"/>
              <a:t>La clase que implementa la GUI encapsula un atributo de instancia que es instancia de la clase asociada </a:t>
            </a:r>
            <a:r>
              <a:rPr lang="es-ES" sz="2400" b="1" dirty="0" smtClean="0">
                <a:latin typeface="Courier New" pitchFamily="49" charset="0"/>
                <a:cs typeface="Courier New" pitchFamily="49" charset="0"/>
              </a:rPr>
              <a:t>Diccionario</a:t>
            </a:r>
            <a:r>
              <a:rPr lang="es-ES" sz="2400" dirty="0" smtClean="0"/>
              <a:t>.</a:t>
            </a:r>
            <a:endParaRPr lang="es-AR" sz="2400" dirty="0"/>
          </a:p>
        </p:txBody>
      </p:sp>
    </p:spTree>
    <p:extLst>
      <p:ext uri="{BB962C8B-B14F-4D97-AF65-F5344CB8AC3E}">
        <p14:creationId xmlns="" xmlns:p14="http://schemas.microsoft.com/office/powerpoint/2010/main" val="22777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484784"/>
            <a:ext cx="8136904" cy="4062651"/>
          </a:xfrm>
          <a:prstGeom prst="rect">
            <a:avLst/>
          </a:prstGeom>
          <a:solidFill>
            <a:srgbClr val="FFFFCC"/>
          </a:solidFill>
        </p:spPr>
        <p:txBody>
          <a:bodyPr wrap="square">
            <a:spAutoFit/>
          </a:bodyPr>
          <a:lstStyle/>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public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GUIEspIng</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(String tit</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rgbClr val="FF0000"/>
                </a:solidFill>
                <a:latin typeface="Courier New" panose="02070309020205020404" pitchFamily="49" charset="0"/>
                <a:cs typeface="Courier New" panose="02070309020205020404" pitchFamily="49" charset="0"/>
              </a:rPr>
              <a:t>Diccionario</a:t>
            </a:r>
            <a:r>
              <a:rPr lang="en-US" sz="2000" b="1" dirty="0" smtClean="0">
                <a:solidFill>
                  <a:srgbClr val="FF0000"/>
                </a:solidFill>
                <a:latin typeface="Courier New" panose="02070309020205020404" pitchFamily="49" charset="0"/>
                <a:cs typeface="Courier New" panose="02070309020205020404" pitchFamily="49" charset="0"/>
              </a:rPr>
              <a:t> </a:t>
            </a:r>
            <a:r>
              <a:rPr lang="en-US" sz="2000" b="1" dirty="0" err="1">
                <a:solidFill>
                  <a:srgbClr val="FF0000"/>
                </a:solidFill>
                <a:latin typeface="Courier New" panose="02070309020205020404" pitchFamily="49" charset="0"/>
                <a:cs typeface="Courier New" panose="02070309020205020404" pitchFamily="49" charset="0"/>
              </a:rPr>
              <a:t>dicc</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a:t>
            </a:r>
          </a:p>
          <a:p>
            <a:r>
              <a:rPr lang="en-US" sz="2000" b="1" dirty="0">
                <a:solidFill>
                  <a:srgbClr val="00B050"/>
                </a:solidFill>
                <a:latin typeface="Courier New" panose="02070309020205020404" pitchFamily="49" charset="0"/>
                <a:cs typeface="Courier New" panose="02070309020205020404" pitchFamily="49" charset="0"/>
              </a:rPr>
              <a:t>//</a:t>
            </a:r>
            <a:r>
              <a:rPr lang="en-US" sz="2000" b="1" dirty="0" err="1">
                <a:solidFill>
                  <a:srgbClr val="00B050"/>
                </a:solidFill>
                <a:latin typeface="Courier New" panose="02070309020205020404" pitchFamily="49" charset="0"/>
                <a:cs typeface="Courier New" panose="02070309020205020404" pitchFamily="49" charset="0"/>
              </a:rPr>
              <a:t>Establece</a:t>
            </a:r>
            <a:r>
              <a:rPr lang="en-US" sz="2000" b="1" dirty="0">
                <a:solidFill>
                  <a:srgbClr val="00B050"/>
                </a:solidFill>
                <a:latin typeface="Courier New" panose="02070309020205020404" pitchFamily="49" charset="0"/>
                <a:cs typeface="Courier New" panose="02070309020205020404" pitchFamily="49" charset="0"/>
              </a:rPr>
              <a:t> la </a:t>
            </a:r>
            <a:r>
              <a:rPr lang="en-US" sz="2000" b="1" dirty="0" err="1">
                <a:solidFill>
                  <a:srgbClr val="00B050"/>
                </a:solidFill>
                <a:latin typeface="Courier New" panose="02070309020205020404" pitchFamily="49" charset="0"/>
                <a:cs typeface="Courier New" panose="02070309020205020404" pitchFamily="49" charset="0"/>
              </a:rPr>
              <a:t>apariencia</a:t>
            </a:r>
            <a:r>
              <a:rPr lang="en-US" sz="2000" b="1" dirty="0">
                <a:solidFill>
                  <a:srgbClr val="00B050"/>
                </a:solidFill>
                <a:latin typeface="Courier New" panose="02070309020205020404" pitchFamily="49" charset="0"/>
                <a:cs typeface="Courier New" panose="02070309020205020404" pitchFamily="49" charset="0"/>
              </a:rPr>
              <a:t> del </a:t>
            </a:r>
            <a:r>
              <a:rPr lang="en-US" sz="2000" b="1" dirty="0" smtClean="0">
                <a:solidFill>
                  <a:srgbClr val="00B050"/>
                </a:solidFill>
                <a:latin typeface="Courier New" panose="02070309020205020404" pitchFamily="49" charset="0"/>
                <a:cs typeface="Courier New" panose="02070309020205020404" pitchFamily="49" charset="0"/>
              </a:rPr>
              <a:t>frame</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super(tit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setSize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(400, 200);</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setDefaultCloseOperation</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(EXIT_ON_CLOSE);	   </a:t>
            </a:r>
          </a:p>
          <a:p>
            <a:r>
              <a:rPr lang="en-US" sz="2000" b="1" dirty="0" smtClean="0">
                <a:solidFill>
                  <a:srgbClr val="FF0000"/>
                </a:solidFill>
                <a:latin typeface="Courier New" panose="02070309020205020404" pitchFamily="49" charset="0"/>
                <a:cs typeface="Courier New" panose="02070309020205020404" pitchFamily="49" charset="0"/>
              </a:rPr>
              <a:t>  </a:t>
            </a:r>
            <a:r>
              <a:rPr lang="en-US" sz="2000" b="1" dirty="0" err="1">
                <a:solidFill>
                  <a:srgbClr val="FF0000"/>
                </a:solidFill>
                <a:latin typeface="Courier New" panose="02070309020205020404" pitchFamily="49" charset="0"/>
                <a:cs typeface="Courier New" panose="02070309020205020404" pitchFamily="49" charset="0"/>
              </a:rPr>
              <a:t>diccionario</a:t>
            </a:r>
            <a:r>
              <a:rPr lang="en-US" sz="2000" b="1" dirty="0">
                <a:solidFill>
                  <a:srgbClr val="FF0000"/>
                </a:solidFill>
                <a:latin typeface="Courier New" panose="02070309020205020404" pitchFamily="49" charset="0"/>
                <a:cs typeface="Courier New" panose="02070309020205020404" pitchFamily="49" charset="0"/>
              </a:rPr>
              <a:t> = </a:t>
            </a:r>
            <a:r>
              <a:rPr lang="en-US" sz="2000" b="1" dirty="0" err="1">
                <a:solidFill>
                  <a:srgbClr val="FF0000"/>
                </a:solidFill>
                <a:latin typeface="Courier New" panose="02070309020205020404" pitchFamily="49" charset="0"/>
                <a:cs typeface="Courier New" panose="02070309020205020404" pitchFamily="49" charset="0"/>
              </a:rPr>
              <a:t>dicc</a:t>
            </a:r>
            <a:r>
              <a:rPr lang="en-US" sz="2000" b="1" dirty="0">
                <a:solidFill>
                  <a:srgbClr val="FF0000"/>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p>
          <a:p>
            <a:r>
              <a:rPr lang="en-US" b="1" dirty="0">
                <a:solidFill>
                  <a:srgbClr val="00B050"/>
                </a:solidFill>
                <a:latin typeface="Courier New" panose="02070309020205020404" pitchFamily="49" charset="0"/>
                <a:cs typeface="Courier New" panose="02070309020205020404" pitchFamily="49" charset="0"/>
              </a:rPr>
              <a:t>//</a:t>
            </a:r>
            <a:r>
              <a:rPr lang="en-US" b="1" dirty="0" err="1">
                <a:solidFill>
                  <a:srgbClr val="00B050"/>
                </a:solidFill>
                <a:latin typeface="Courier New" panose="02070309020205020404" pitchFamily="49" charset="0"/>
                <a:cs typeface="Courier New" panose="02070309020205020404" pitchFamily="49" charset="0"/>
              </a:rPr>
              <a:t>Crea</a:t>
            </a:r>
            <a:r>
              <a:rPr lang="en-US" b="1" dirty="0">
                <a:solidFill>
                  <a:srgbClr val="00B050"/>
                </a:solidFill>
                <a:latin typeface="Courier New" panose="02070309020205020404" pitchFamily="49" charset="0"/>
                <a:cs typeface="Courier New" panose="02070309020205020404" pitchFamily="49" charset="0"/>
              </a:rPr>
              <a:t> los </a:t>
            </a:r>
            <a:r>
              <a:rPr lang="en-US" b="1" dirty="0" err="1">
                <a:solidFill>
                  <a:srgbClr val="00B050"/>
                </a:solidFill>
                <a:latin typeface="Courier New" panose="02070309020205020404" pitchFamily="49" charset="0"/>
                <a:cs typeface="Courier New" panose="02070309020205020404" pitchFamily="49" charset="0"/>
              </a:rPr>
              <a:t>objetos</a:t>
            </a:r>
            <a:r>
              <a:rPr lang="en-US" b="1" dirty="0">
                <a:solidFill>
                  <a:srgbClr val="00B050"/>
                </a:solidFill>
                <a:latin typeface="Courier New" panose="02070309020205020404" pitchFamily="49" charset="0"/>
                <a:cs typeface="Courier New" panose="02070309020205020404" pitchFamily="49" charset="0"/>
              </a:rPr>
              <a:t> </a:t>
            </a:r>
            <a:r>
              <a:rPr lang="en-US" b="1" dirty="0" err="1">
                <a:solidFill>
                  <a:srgbClr val="00B050"/>
                </a:solidFill>
                <a:latin typeface="Courier New" panose="02070309020205020404" pitchFamily="49" charset="0"/>
                <a:cs typeface="Courier New" panose="02070309020205020404" pitchFamily="49" charset="0"/>
              </a:rPr>
              <a:t>gráficos</a:t>
            </a:r>
            <a:r>
              <a:rPr lang="en-US" b="1" dirty="0">
                <a:solidFill>
                  <a:srgbClr val="00B050"/>
                </a:solidFill>
                <a:latin typeface="Courier New" panose="02070309020205020404" pitchFamily="49" charset="0"/>
                <a:cs typeface="Courier New" panose="02070309020205020404" pitchFamily="49" charset="0"/>
              </a:rPr>
              <a:t> e </a:t>
            </a:r>
            <a:r>
              <a:rPr lang="en-US" b="1" dirty="0" err="1">
                <a:solidFill>
                  <a:srgbClr val="00B050"/>
                </a:solidFill>
                <a:latin typeface="Courier New" panose="02070309020205020404" pitchFamily="49" charset="0"/>
                <a:cs typeface="Courier New" panose="02070309020205020404" pitchFamily="49" charset="0"/>
              </a:rPr>
              <a:t>invoca</a:t>
            </a:r>
            <a:r>
              <a:rPr lang="en-US" b="1" dirty="0">
                <a:solidFill>
                  <a:srgbClr val="00B050"/>
                </a:solidFill>
                <a:latin typeface="Courier New" panose="02070309020205020404" pitchFamily="49" charset="0"/>
                <a:cs typeface="Courier New" panose="02070309020205020404" pitchFamily="49" charset="0"/>
              </a:rPr>
              <a:t> al </a:t>
            </a:r>
            <a:r>
              <a:rPr lang="en-US" b="1" dirty="0" err="1">
                <a:solidFill>
                  <a:srgbClr val="00B050"/>
                </a:solidFill>
                <a:latin typeface="Courier New" panose="02070309020205020404" pitchFamily="49" charset="0"/>
                <a:cs typeface="Courier New" panose="02070309020205020404" pitchFamily="49" charset="0"/>
              </a:rPr>
              <a:t>método</a:t>
            </a:r>
            <a:r>
              <a:rPr lang="en-US" b="1" dirty="0">
                <a:solidFill>
                  <a:srgbClr val="00B050"/>
                </a:solidFill>
                <a:latin typeface="Courier New" panose="02070309020205020404" pitchFamily="49" charset="0"/>
                <a:cs typeface="Courier New" panose="02070309020205020404" pitchFamily="49" charset="0"/>
              </a:rPr>
              <a:t> </a:t>
            </a:r>
            <a:r>
              <a:rPr lang="en-US" b="1" dirty="0" err="1">
                <a:solidFill>
                  <a:srgbClr val="00B050"/>
                </a:solidFill>
                <a:latin typeface="Courier New" panose="02070309020205020404" pitchFamily="49" charset="0"/>
                <a:cs typeface="Courier New" panose="02070309020205020404" pitchFamily="49" charset="0"/>
              </a:rPr>
              <a:t>intern</a:t>
            </a:r>
            <a:r>
              <a:rPr lang="en-US" b="1" dirty="0" err="1">
                <a:solidFill>
                  <a:schemeClr val="tx1">
                    <a:lumMod val="75000"/>
                    <a:lumOff val="25000"/>
                  </a:schemeClr>
                </a:solidFill>
                <a:latin typeface="Courier New" panose="02070309020205020404" pitchFamily="49" charset="0"/>
                <a:cs typeface="Courier New" panose="02070309020205020404" pitchFamily="49" charset="0"/>
              </a:rPr>
              <a:t>o</a:t>
            </a:r>
            <a:endParaRPr lang="en-US"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panelPalabras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new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JPanel</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cartelEntrada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new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JLabel</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n-US" sz="2000" b="1" dirty="0" smtClean="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cajaPalabra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new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JTextField</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("",15);	   </a:t>
            </a:r>
          </a:p>
          <a:p>
            <a:r>
              <a:rPr lang="en-US" sz="2000" b="1" dirty="0" smtClean="0">
                <a:solidFill>
                  <a:srgbClr val="0070C0"/>
                </a:solidFill>
                <a:latin typeface="Courier New" panose="02070309020205020404" pitchFamily="49" charset="0"/>
                <a:cs typeface="Courier New" panose="02070309020205020404" pitchFamily="49" charset="0"/>
              </a:rPr>
              <a:t>  </a:t>
            </a:r>
            <a:r>
              <a:rPr lang="en-US" sz="2000" b="1" dirty="0" err="1">
                <a:solidFill>
                  <a:srgbClr val="0070C0"/>
                </a:solidFill>
                <a:latin typeface="Courier New" panose="02070309020205020404" pitchFamily="49" charset="0"/>
                <a:cs typeface="Courier New" panose="02070309020205020404" pitchFamily="49" charset="0"/>
              </a:rPr>
              <a:t>armaGUI</a:t>
            </a:r>
            <a:r>
              <a:rPr lang="en-US" sz="2000" b="1" dirty="0">
                <a:solidFill>
                  <a:srgbClr val="0070C0"/>
                </a:solidFill>
                <a:latin typeface="Courier New" panose="02070309020205020404" pitchFamily="49" charset="0"/>
                <a:cs typeface="Courier New" panose="02070309020205020404" pitchFamily="49" charset="0"/>
              </a:rPr>
              <a:t>();</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p:txBody>
      </p:sp>
      <p:sp>
        <p:nvSpPr>
          <p:cNvPr id="4"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
        <p:nvSpPr>
          <p:cNvPr id="5" name="4 Rectángulo"/>
          <p:cNvSpPr/>
          <p:nvPr/>
        </p:nvSpPr>
        <p:spPr>
          <a:xfrm>
            <a:off x="683568" y="5517232"/>
            <a:ext cx="7848872" cy="1200329"/>
          </a:xfrm>
          <a:prstGeom prst="rect">
            <a:avLst/>
          </a:prstGeom>
        </p:spPr>
        <p:txBody>
          <a:bodyPr wrap="square">
            <a:spAutoFit/>
          </a:bodyPr>
          <a:lstStyle/>
          <a:p>
            <a:r>
              <a:rPr lang="es-ES" sz="2400" dirty="0" smtClean="0"/>
              <a:t>La GUI recibe como parámetro un objeto de clase </a:t>
            </a:r>
            <a:r>
              <a:rPr lang="es-ES" sz="2400" b="1" dirty="0" smtClean="0">
                <a:latin typeface="Courier New" pitchFamily="49" charset="0"/>
                <a:cs typeface="Courier New" pitchFamily="49" charset="0"/>
              </a:rPr>
              <a:t>Diccionario</a:t>
            </a:r>
            <a:r>
              <a:rPr lang="es-ES" sz="2400" dirty="0"/>
              <a:t> </a:t>
            </a:r>
            <a:r>
              <a:rPr lang="es-ES" sz="2400" dirty="0" smtClean="0"/>
              <a:t>y asigna la referencia al atributo de instancia, que puede ser accedido desde cualquier servicio.</a:t>
            </a:r>
            <a:endParaRPr lang="es-AR" sz="2400" dirty="0"/>
          </a:p>
        </p:txBody>
      </p:sp>
    </p:spTree>
    <p:extLst>
      <p:ext uri="{BB962C8B-B14F-4D97-AF65-F5344CB8AC3E}">
        <p14:creationId xmlns="" xmlns:p14="http://schemas.microsoft.com/office/powerpoint/2010/main" val="11573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556792"/>
            <a:ext cx="8136904" cy="3785652"/>
          </a:xfrm>
          <a:prstGeom prst="rect">
            <a:avLst/>
          </a:prstGeom>
          <a:solidFill>
            <a:srgbClr val="FFFFCC"/>
          </a:solidFill>
        </p:spPr>
        <p:txBody>
          <a:bodyPr wrap="square">
            <a:spAutoFit/>
          </a:bodyPr>
          <a:lstStyle/>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private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void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armaGUI</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p>
          <a:p>
            <a:r>
              <a:rPr lang="en-US" sz="2000" b="1" dirty="0" smtClean="0">
                <a:solidFill>
                  <a:srgbClr val="00B050"/>
                </a:solidFill>
                <a:latin typeface="Courier New" panose="02070309020205020404" pitchFamily="49" charset="0"/>
                <a:cs typeface="Courier New" panose="02070309020205020404" pitchFamily="49" charset="0"/>
              </a:rPr>
              <a:t>//</a:t>
            </a:r>
            <a:r>
              <a:rPr lang="en-US" sz="2000" b="1" dirty="0" err="1" smtClean="0">
                <a:solidFill>
                  <a:srgbClr val="00B050"/>
                </a:solidFill>
                <a:latin typeface="Courier New" panose="02070309020205020404" pitchFamily="49" charset="0"/>
                <a:cs typeface="Courier New" panose="02070309020205020404" pitchFamily="49" charset="0"/>
              </a:rPr>
              <a:t>Establece</a:t>
            </a:r>
            <a:r>
              <a:rPr lang="en-US" sz="2000" b="1" dirty="0" smtClean="0">
                <a:solidFill>
                  <a:srgbClr val="00B050"/>
                </a:solidFill>
                <a:latin typeface="Courier New" panose="02070309020205020404" pitchFamily="49" charset="0"/>
                <a:cs typeface="Courier New" panose="02070309020205020404" pitchFamily="49" charset="0"/>
              </a:rPr>
              <a:t> los </a:t>
            </a:r>
            <a:r>
              <a:rPr lang="en-US" sz="2000" b="1" dirty="0" err="1" smtClean="0">
                <a:solidFill>
                  <a:srgbClr val="00B050"/>
                </a:solidFill>
                <a:latin typeface="Courier New" panose="02070309020205020404" pitchFamily="49" charset="0"/>
                <a:cs typeface="Courier New" panose="02070309020205020404" pitchFamily="49" charset="0"/>
              </a:rPr>
              <a:t>atributos</a:t>
            </a:r>
            <a:r>
              <a:rPr lang="en-US" sz="2000" b="1" dirty="0" smtClean="0">
                <a:solidFill>
                  <a:srgbClr val="00B050"/>
                </a:solidFill>
                <a:latin typeface="Courier New" panose="02070309020205020404" pitchFamily="49" charset="0"/>
                <a:cs typeface="Courier New" panose="02070309020205020404" pitchFamily="49" charset="0"/>
              </a:rPr>
              <a:t> del panel</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panelPalabras.setLayout</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(new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BorderLayout</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panelPalabras.setSize</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(400,90);</a:t>
            </a:r>
          </a:p>
          <a:p>
            <a:endParaRPr lang="en-US"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rgbClr val="00B050"/>
                </a:solidFill>
                <a:latin typeface="Courier New" panose="02070309020205020404" pitchFamily="49" charset="0"/>
                <a:cs typeface="Courier New" panose="02070309020205020404" pitchFamily="49" charset="0"/>
              </a:rPr>
              <a:t>//</a:t>
            </a:r>
            <a:r>
              <a:rPr lang="en-US" sz="2000" b="1" dirty="0" err="1">
                <a:solidFill>
                  <a:srgbClr val="00B050"/>
                </a:solidFill>
                <a:latin typeface="Courier New" panose="02070309020205020404" pitchFamily="49" charset="0"/>
                <a:cs typeface="Courier New" panose="02070309020205020404" pitchFamily="49" charset="0"/>
              </a:rPr>
              <a:t>Establece</a:t>
            </a:r>
            <a:r>
              <a:rPr lang="en-US" sz="2000" b="1" dirty="0">
                <a:solidFill>
                  <a:srgbClr val="00B050"/>
                </a:solidFill>
                <a:latin typeface="Courier New" panose="02070309020205020404" pitchFamily="49" charset="0"/>
                <a:cs typeface="Courier New" panose="02070309020205020404" pitchFamily="49" charset="0"/>
              </a:rPr>
              <a:t> los </a:t>
            </a:r>
            <a:r>
              <a:rPr lang="en-US" sz="2000" b="1" dirty="0" err="1">
                <a:solidFill>
                  <a:srgbClr val="00B050"/>
                </a:solidFill>
                <a:latin typeface="Courier New" panose="02070309020205020404" pitchFamily="49" charset="0"/>
                <a:cs typeface="Courier New" panose="02070309020205020404" pitchFamily="49" charset="0"/>
              </a:rPr>
              <a:t>atributos</a:t>
            </a:r>
            <a:r>
              <a:rPr lang="en-US" sz="2000" b="1" dirty="0">
                <a:solidFill>
                  <a:srgbClr val="00B050"/>
                </a:solidFill>
                <a:latin typeface="Courier New" panose="02070309020205020404" pitchFamily="49" charset="0"/>
                <a:cs typeface="Courier New" panose="02070309020205020404" pitchFamily="49" charset="0"/>
              </a:rPr>
              <a:t> de </a:t>
            </a:r>
            <a:r>
              <a:rPr lang="en-US" sz="2000" b="1" dirty="0" smtClean="0">
                <a:solidFill>
                  <a:srgbClr val="00B050"/>
                </a:solidFill>
                <a:latin typeface="Courier New" panose="02070309020205020404" pitchFamily="49" charset="0"/>
                <a:cs typeface="Courier New" panose="02070309020205020404" pitchFamily="49" charset="0"/>
              </a:rPr>
              <a:t>la </a:t>
            </a:r>
            <a:r>
              <a:rPr lang="en-US" sz="2000" b="1" dirty="0" err="1" smtClean="0">
                <a:solidFill>
                  <a:srgbClr val="00B050"/>
                </a:solidFill>
                <a:latin typeface="Courier New" panose="02070309020205020404" pitchFamily="49" charset="0"/>
                <a:cs typeface="Courier New" panose="02070309020205020404" pitchFamily="49" charset="0"/>
              </a:rPr>
              <a:t>etiqueta</a:t>
            </a:r>
            <a:r>
              <a:rPr lang="en-US" sz="2000" b="1" dirty="0" smtClean="0">
                <a:solidFill>
                  <a:srgbClr val="00B050"/>
                </a:solidFill>
                <a:latin typeface="Courier New" panose="02070309020205020404" pitchFamily="49" charset="0"/>
                <a:cs typeface="Courier New" panose="02070309020205020404" pitchFamily="49" charset="0"/>
              </a:rPr>
              <a:t> </a:t>
            </a:r>
            <a:endParaRPr lang="en-US" sz="2000" b="1" dirty="0">
              <a:solidFill>
                <a:srgbClr val="00B050"/>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cartelEntrada.setText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Ingrese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una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cartelEntrada.setSize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(120,15</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endParaRPr lang="en-US"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cartelEntrada.setBorder</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(new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LineBorder</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(new Color(0,0,0), 1, false));   </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endParaRPr lang="en-US"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s-AR" sz="2000" b="1" dirty="0">
              <a:solidFill>
                <a:schemeClr val="tx1">
                  <a:lumMod val="75000"/>
                  <a:lumOff val="25000"/>
                </a:schemeClr>
              </a:solidFill>
              <a:latin typeface="Courier New" panose="02070309020205020404" pitchFamily="49" charset="0"/>
              <a:cs typeface="Courier New" panose="02070309020205020404" pitchFamily="49" charset="0"/>
            </a:endParaRPr>
          </a:p>
        </p:txBody>
      </p:sp>
      <p:sp>
        <p:nvSpPr>
          <p:cNvPr id="4"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Tree>
    <p:extLst>
      <p:ext uri="{BB962C8B-B14F-4D97-AF65-F5344CB8AC3E}">
        <p14:creationId xmlns="" xmlns:p14="http://schemas.microsoft.com/office/powerpoint/2010/main" val="3153200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556792"/>
            <a:ext cx="7344816" cy="2246769"/>
          </a:xfrm>
          <a:prstGeom prst="rect">
            <a:avLst/>
          </a:prstGeom>
          <a:solidFill>
            <a:srgbClr val="FFFFCC"/>
          </a:solidFill>
        </p:spPr>
        <p:txBody>
          <a:bodyPr wrap="square">
            <a:spAutoFit/>
          </a:bodyPr>
          <a:lstStyle/>
          <a:p>
            <a:r>
              <a:rPr lang="en-US" sz="2000" b="1" dirty="0" smtClean="0">
                <a:solidFill>
                  <a:srgbClr val="00B050"/>
                </a:solidFill>
                <a:latin typeface="Courier New" panose="02070309020205020404" pitchFamily="49" charset="0"/>
                <a:cs typeface="Courier New" panose="02070309020205020404" pitchFamily="49" charset="0"/>
              </a:rPr>
              <a:t>/*</a:t>
            </a:r>
            <a:r>
              <a:rPr lang="en-US" sz="2000" b="1" dirty="0" err="1" smtClean="0">
                <a:solidFill>
                  <a:srgbClr val="00B050"/>
                </a:solidFill>
                <a:latin typeface="Courier New" panose="02070309020205020404" pitchFamily="49" charset="0"/>
                <a:cs typeface="Courier New" panose="02070309020205020404" pitchFamily="49" charset="0"/>
              </a:rPr>
              <a:t>Establece</a:t>
            </a:r>
            <a:r>
              <a:rPr lang="en-US" sz="2000" b="1" dirty="0" smtClean="0">
                <a:solidFill>
                  <a:srgbClr val="00B050"/>
                </a:solidFill>
                <a:latin typeface="Courier New" panose="02070309020205020404" pitchFamily="49" charset="0"/>
                <a:cs typeface="Courier New" panose="02070309020205020404" pitchFamily="49" charset="0"/>
              </a:rPr>
              <a:t> </a:t>
            </a:r>
            <a:r>
              <a:rPr lang="en-US" sz="2000" b="1" dirty="0">
                <a:solidFill>
                  <a:srgbClr val="00B050"/>
                </a:solidFill>
                <a:latin typeface="Courier New" panose="02070309020205020404" pitchFamily="49" charset="0"/>
                <a:cs typeface="Courier New" panose="02070309020205020404" pitchFamily="49" charset="0"/>
              </a:rPr>
              <a:t>los </a:t>
            </a:r>
            <a:r>
              <a:rPr lang="en-US" sz="2000" b="1" dirty="0" err="1">
                <a:solidFill>
                  <a:srgbClr val="00B050"/>
                </a:solidFill>
                <a:latin typeface="Courier New" panose="02070309020205020404" pitchFamily="49" charset="0"/>
                <a:cs typeface="Courier New" panose="02070309020205020404" pitchFamily="49" charset="0"/>
              </a:rPr>
              <a:t>atributos</a:t>
            </a:r>
            <a:r>
              <a:rPr lang="en-US" sz="2000" b="1" dirty="0">
                <a:solidFill>
                  <a:srgbClr val="00B050"/>
                </a:solidFill>
                <a:latin typeface="Courier New" panose="02070309020205020404" pitchFamily="49" charset="0"/>
                <a:cs typeface="Courier New" panose="02070309020205020404" pitchFamily="49" charset="0"/>
              </a:rPr>
              <a:t> de la </a:t>
            </a:r>
            <a:r>
              <a:rPr lang="en-US" sz="2000" b="1" dirty="0" err="1">
                <a:solidFill>
                  <a:srgbClr val="00B050"/>
                </a:solidFill>
                <a:latin typeface="Courier New" panose="02070309020205020404" pitchFamily="49" charset="0"/>
                <a:cs typeface="Courier New" panose="02070309020205020404" pitchFamily="49" charset="0"/>
              </a:rPr>
              <a:t>caja</a:t>
            </a:r>
            <a:r>
              <a:rPr lang="en-US" sz="2000" b="1" dirty="0">
                <a:solidFill>
                  <a:srgbClr val="00B050"/>
                </a:solidFill>
                <a:latin typeface="Courier New" panose="02070309020205020404" pitchFamily="49" charset="0"/>
                <a:cs typeface="Courier New" panose="02070309020205020404" pitchFamily="49" charset="0"/>
              </a:rPr>
              <a:t>, </a:t>
            </a:r>
            <a:r>
              <a:rPr lang="en-US" sz="2000" b="1" dirty="0" err="1">
                <a:solidFill>
                  <a:srgbClr val="00B050"/>
                </a:solidFill>
                <a:latin typeface="Courier New" panose="02070309020205020404" pitchFamily="49" charset="0"/>
                <a:cs typeface="Courier New" panose="02070309020205020404" pitchFamily="49" charset="0"/>
              </a:rPr>
              <a:t>crea</a:t>
            </a:r>
            <a:r>
              <a:rPr lang="en-US" sz="2000" b="1" dirty="0">
                <a:solidFill>
                  <a:srgbClr val="00B050"/>
                </a:solidFill>
                <a:latin typeface="Courier New" panose="02070309020205020404" pitchFamily="49" charset="0"/>
                <a:cs typeface="Courier New" panose="02070309020205020404" pitchFamily="49" charset="0"/>
              </a:rPr>
              <a:t> y </a:t>
            </a:r>
            <a:r>
              <a:rPr lang="en-US" sz="2000" b="1" dirty="0" err="1">
                <a:solidFill>
                  <a:srgbClr val="00B050"/>
                </a:solidFill>
                <a:latin typeface="Courier New" panose="02070309020205020404" pitchFamily="49" charset="0"/>
                <a:cs typeface="Courier New" panose="02070309020205020404" pitchFamily="49" charset="0"/>
              </a:rPr>
              <a:t>registra</a:t>
            </a:r>
            <a:r>
              <a:rPr lang="en-US" sz="2000" b="1" dirty="0">
                <a:solidFill>
                  <a:srgbClr val="00B050"/>
                </a:solidFill>
                <a:latin typeface="Courier New" panose="02070309020205020404" pitchFamily="49" charset="0"/>
                <a:cs typeface="Courier New" panose="02070309020205020404" pitchFamily="49" charset="0"/>
              </a:rPr>
              <a:t> al </a:t>
            </a:r>
            <a:r>
              <a:rPr lang="en-US" sz="2000" b="1" dirty="0" err="1" smtClean="0">
                <a:solidFill>
                  <a:srgbClr val="00B050"/>
                </a:solidFill>
                <a:latin typeface="Courier New" panose="02070309020205020404" pitchFamily="49" charset="0"/>
                <a:cs typeface="Courier New" panose="02070309020205020404" pitchFamily="49" charset="0"/>
              </a:rPr>
              <a:t>oyente</a:t>
            </a:r>
            <a:r>
              <a:rPr lang="en-US" sz="2000" b="1" dirty="0" smtClean="0">
                <a:solidFill>
                  <a:srgbClr val="00B050"/>
                </a:solidFill>
                <a:latin typeface="Courier New" panose="02070309020205020404" pitchFamily="49" charset="0"/>
                <a:cs typeface="Courier New" panose="02070309020205020404" pitchFamily="49" charset="0"/>
              </a:rPr>
              <a:t>*/</a:t>
            </a:r>
            <a:endParaRPr lang="en-US" sz="2000" b="1" dirty="0">
              <a:solidFill>
                <a:srgbClr val="00B050"/>
              </a:solidFill>
              <a:latin typeface="Courier New" panose="02070309020205020404" pitchFamily="49" charset="0"/>
              <a:cs typeface="Courier New" panose="02070309020205020404" pitchFamily="49" charset="0"/>
            </a:endParaRP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cajaPalabra.setSize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(120,15);</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cajaPalabra.setBorder</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(new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LineBorder</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(new Color(100,100,100), 1, false));</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OyentePalabra</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oyente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new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OyentePalabra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cajaPalabra.addActionListener</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oyente</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endParaRPr lang="en-US" sz="2000" b="1" dirty="0">
              <a:solidFill>
                <a:schemeClr val="tx1">
                  <a:lumMod val="75000"/>
                  <a:lumOff val="25000"/>
                </a:schemeClr>
              </a:solidFill>
              <a:latin typeface="Courier New" panose="02070309020205020404" pitchFamily="49" charset="0"/>
              <a:cs typeface="Courier New" panose="02070309020205020404" pitchFamily="49" charset="0"/>
            </a:endParaRPr>
          </a:p>
        </p:txBody>
      </p:sp>
      <p:sp>
        <p:nvSpPr>
          <p:cNvPr id="4"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Tree>
    <p:extLst>
      <p:ext uri="{BB962C8B-B14F-4D97-AF65-F5344CB8AC3E}">
        <p14:creationId xmlns="" xmlns:p14="http://schemas.microsoft.com/office/powerpoint/2010/main" val="4086539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1412776"/>
            <a:ext cx="8280920" cy="1631216"/>
          </a:xfrm>
          <a:prstGeom prst="rect">
            <a:avLst/>
          </a:prstGeom>
          <a:solidFill>
            <a:srgbClr val="FFFFCC"/>
          </a:solidFill>
        </p:spPr>
        <p:txBody>
          <a:bodyPr wrap="square">
            <a:spAutoFit/>
          </a:bodyPr>
          <a:lstStyle/>
          <a:p>
            <a:r>
              <a:rPr lang="en-US" sz="2000" b="1" dirty="0" smtClean="0">
                <a:solidFill>
                  <a:srgbClr val="00B050"/>
                </a:solidFill>
                <a:latin typeface="Courier New" panose="02070309020205020404" pitchFamily="49" charset="0"/>
                <a:cs typeface="Courier New" panose="02070309020205020404" pitchFamily="49" charset="0"/>
              </a:rPr>
              <a:t>//</a:t>
            </a:r>
            <a:r>
              <a:rPr lang="en-US" sz="2000" b="1" dirty="0" err="1">
                <a:solidFill>
                  <a:srgbClr val="00B050"/>
                </a:solidFill>
                <a:latin typeface="Courier New" panose="02070309020205020404" pitchFamily="49" charset="0"/>
                <a:cs typeface="Courier New" panose="02070309020205020404" pitchFamily="49" charset="0"/>
              </a:rPr>
              <a:t>Inserta</a:t>
            </a:r>
            <a:r>
              <a:rPr lang="en-US" sz="2000" b="1" dirty="0">
                <a:solidFill>
                  <a:srgbClr val="00B050"/>
                </a:solidFill>
                <a:latin typeface="Courier New" panose="02070309020205020404" pitchFamily="49" charset="0"/>
                <a:cs typeface="Courier New" panose="02070309020205020404" pitchFamily="49" charset="0"/>
              </a:rPr>
              <a:t> los </a:t>
            </a:r>
            <a:r>
              <a:rPr lang="en-US" sz="2000" b="1" dirty="0" err="1">
                <a:solidFill>
                  <a:srgbClr val="00B050"/>
                </a:solidFill>
                <a:latin typeface="Courier New" panose="02070309020205020404" pitchFamily="49" charset="0"/>
                <a:cs typeface="Courier New" panose="02070309020205020404" pitchFamily="49" charset="0"/>
              </a:rPr>
              <a:t>objetos</a:t>
            </a:r>
            <a:r>
              <a:rPr lang="en-US" sz="2000" b="1" dirty="0">
                <a:solidFill>
                  <a:srgbClr val="00B050"/>
                </a:solidFill>
                <a:latin typeface="Courier New" panose="02070309020205020404" pitchFamily="49" charset="0"/>
                <a:cs typeface="Courier New" panose="02070309020205020404" pitchFamily="49" charset="0"/>
              </a:rPr>
              <a:t> </a:t>
            </a:r>
            <a:r>
              <a:rPr lang="en-US" sz="2000" b="1" dirty="0" err="1">
                <a:solidFill>
                  <a:srgbClr val="00B050"/>
                </a:solidFill>
                <a:latin typeface="Courier New" panose="02070309020205020404" pitchFamily="49" charset="0"/>
                <a:cs typeface="Courier New" panose="02070309020205020404" pitchFamily="49" charset="0"/>
              </a:rPr>
              <a:t>gráficos</a:t>
            </a:r>
            <a:r>
              <a:rPr lang="en-US" sz="2000" b="1" dirty="0">
                <a:solidFill>
                  <a:srgbClr val="00B050"/>
                </a:solidFill>
                <a:latin typeface="Courier New" panose="02070309020205020404" pitchFamily="49" charset="0"/>
                <a:cs typeface="Courier New" panose="02070309020205020404" pitchFamily="49" charset="0"/>
              </a:rPr>
              <a:t> en los </a:t>
            </a:r>
            <a:r>
              <a:rPr lang="en-US" sz="2000" b="1" dirty="0" err="1" smtClean="0">
                <a:solidFill>
                  <a:srgbClr val="00B050"/>
                </a:solidFill>
                <a:latin typeface="Courier New" panose="02070309020205020404" pitchFamily="49" charset="0"/>
                <a:cs typeface="Courier New" panose="02070309020205020404" pitchFamily="49" charset="0"/>
              </a:rPr>
              <a:t>paneles</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panelPalabras.add</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cartelEntrada,BorderLayout.NORTH</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panelPalabras.add</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cajaPalabra,BorderLayout.CENTER</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p>
          <a:p>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getContentPane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setLayout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(new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BorderLayout</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getContentPane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().add(</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panelPalabras,</a:t>
            </a:r>
            <a:r>
              <a:rPr lang="en-US" b="1" dirty="0" err="1">
                <a:solidFill>
                  <a:schemeClr val="tx1">
                    <a:lumMod val="75000"/>
                    <a:lumOff val="25000"/>
                  </a:schemeClr>
                </a:solidFill>
                <a:latin typeface="Courier New" panose="02070309020205020404" pitchFamily="49" charset="0"/>
                <a:cs typeface="Courier New" panose="02070309020205020404" pitchFamily="49" charset="0"/>
              </a:rPr>
              <a:t>BorderLayout.NORTH</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endParaRPr lang="en-US" sz="2000" b="1" dirty="0">
              <a:solidFill>
                <a:schemeClr val="tx1">
                  <a:lumMod val="75000"/>
                  <a:lumOff val="25000"/>
                </a:schemeClr>
              </a:solidFill>
              <a:latin typeface="Courier New" panose="02070309020205020404" pitchFamily="49" charset="0"/>
              <a:cs typeface="Courier New" panose="02070309020205020404" pitchFamily="49" charset="0"/>
            </a:endParaRPr>
          </a:p>
        </p:txBody>
      </p:sp>
      <p:sp>
        <p:nvSpPr>
          <p:cNvPr id="4"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Tree>
    <p:extLst>
      <p:ext uri="{BB962C8B-B14F-4D97-AF65-F5344CB8AC3E}">
        <p14:creationId xmlns="" xmlns:p14="http://schemas.microsoft.com/office/powerpoint/2010/main" val="1295504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196752"/>
            <a:ext cx="8640960" cy="5632311"/>
          </a:xfrm>
          <a:prstGeom prst="rect">
            <a:avLst/>
          </a:prstGeom>
          <a:solidFill>
            <a:srgbClr val="FFFFCC"/>
          </a:solidFill>
        </p:spPr>
        <p:txBody>
          <a:bodyPr wrap="square">
            <a:spAutoFit/>
          </a:bodyPr>
          <a:lstStyle/>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private class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OyentePalabra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endParaRPr lang="en-US" sz="2000" b="1" dirty="0" smtClean="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implements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ActionListener</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public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void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actionPerformed</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ActionEvent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event){ </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String palabra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cajaPalabra.getText</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a:t>
            </a:r>
            <a:endParaRPr lang="en-US"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JOptionPane</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dialogo</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new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JOptionPane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String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traducida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a:t>
            </a:r>
            <a:r>
              <a:rPr lang="en-US" b="1" dirty="0" err="1" smtClean="0">
                <a:solidFill>
                  <a:srgbClr val="FF0000"/>
                </a:solidFill>
                <a:latin typeface="Courier New" panose="02070309020205020404" pitchFamily="49" charset="0"/>
                <a:cs typeface="Courier New" panose="02070309020205020404" pitchFamily="49" charset="0"/>
              </a:rPr>
              <a:t>diccionario.traducirEspIng</a:t>
            </a:r>
            <a:r>
              <a:rPr lang="en-US" b="1" dirty="0" smtClean="0">
                <a:solidFill>
                  <a:srgbClr val="FF0000"/>
                </a:solidFill>
                <a:latin typeface="Courier New" panose="02070309020205020404" pitchFamily="49" charset="0"/>
                <a:cs typeface="Courier New" panose="02070309020205020404" pitchFamily="49" charset="0"/>
              </a:rPr>
              <a:t>(palabra</a:t>
            </a:r>
            <a:r>
              <a:rPr lang="en-US" b="1" dirty="0">
                <a:solidFill>
                  <a:srgbClr val="FF0000"/>
                </a:solidFill>
                <a:latin typeface="Courier New" panose="02070309020205020404" pitchFamily="49" charset="0"/>
                <a:cs typeface="Courier New" panose="02070309020205020404" pitchFamily="49" charset="0"/>
              </a:rPr>
              <a:t>);</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if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traducida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null)</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dialogo.showMessageDialog</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(null, </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"La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no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figura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en el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diccionario</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dialogo.INFORMATION_MESSAGE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else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cajaPalabra.setText</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dialogo.showMessageDialog</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(null, </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La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traduccion</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de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palabra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es</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 	  		</a:t>
            </a:r>
            <a:r>
              <a:rPr lang="en-US" sz="2000" b="1" dirty="0" err="1" smtClean="0">
                <a:solidFill>
                  <a:schemeClr val="tx1">
                    <a:lumMod val="75000"/>
                    <a:lumOff val="25000"/>
                  </a:schemeClr>
                </a:solidFill>
                <a:latin typeface="Courier New" panose="02070309020205020404" pitchFamily="49" charset="0"/>
                <a:cs typeface="Courier New" panose="02070309020205020404" pitchFamily="49" charset="0"/>
              </a:rPr>
              <a:t>traducida</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r>
              <a:rPr lang="en-US" sz="2000" b="1" dirty="0" err="1">
                <a:solidFill>
                  <a:schemeClr val="tx1">
                    <a:lumMod val="75000"/>
                    <a:lumOff val="25000"/>
                  </a:schemeClr>
                </a:solidFill>
                <a:latin typeface="Courier New" panose="02070309020205020404" pitchFamily="49" charset="0"/>
                <a:cs typeface="Courier New" panose="02070309020205020404" pitchFamily="49" charset="0"/>
              </a:rPr>
              <a:t>dialogo.INFORMATION_MESSAGE</a:t>
            </a:r>
            <a:r>
              <a:rPr lang="en-US" sz="2000" b="1" dirty="0">
                <a:solidFill>
                  <a:schemeClr val="tx1">
                    <a:lumMod val="75000"/>
                    <a:lumOff val="25000"/>
                  </a:schemeClr>
                </a:solidFill>
                <a:latin typeface="Courier New" panose="02070309020205020404" pitchFamily="49" charset="0"/>
                <a:cs typeface="Courier New" panose="02070309020205020404" pitchFamily="49" charset="0"/>
              </a:rPr>
              <a:t> );</a:t>
            </a:r>
          </a:p>
          <a:p>
            <a:r>
              <a:rPr lang="en-US" sz="2000" b="1" dirty="0" smtClean="0">
                <a:solidFill>
                  <a:schemeClr val="tx1">
                    <a:lumMod val="75000"/>
                    <a:lumOff val="25000"/>
                  </a:schemeClr>
                </a:solidFill>
                <a:latin typeface="Courier New" panose="02070309020205020404" pitchFamily="49" charset="0"/>
                <a:cs typeface="Courier New" panose="02070309020205020404" pitchFamily="49" charset="0"/>
              </a:rPr>
              <a:t> } </a:t>
            </a:r>
            <a:endParaRPr lang="en-US" sz="2000" b="1" dirty="0">
              <a:solidFill>
                <a:schemeClr val="tx1">
                  <a:lumMod val="75000"/>
                  <a:lumOff val="25000"/>
                </a:schemeClr>
              </a:solidFill>
              <a:latin typeface="Courier New" panose="02070309020205020404" pitchFamily="49" charset="0"/>
              <a:cs typeface="Courier New" panose="02070309020205020404" pitchFamily="49" charset="0"/>
            </a:endParaRPr>
          </a:p>
          <a:p>
            <a:r>
              <a:rPr lang="en-US" sz="2000" b="1" dirty="0">
                <a:solidFill>
                  <a:schemeClr val="tx1">
                    <a:lumMod val="75000"/>
                    <a:lumOff val="25000"/>
                  </a:schemeClr>
                </a:solidFill>
                <a:latin typeface="Courier New" panose="02070309020205020404" pitchFamily="49" charset="0"/>
                <a:cs typeface="Courier New" panose="02070309020205020404" pitchFamily="49" charset="0"/>
              </a:rPr>
              <a:t>}</a:t>
            </a:r>
          </a:p>
        </p:txBody>
      </p:sp>
      <p:sp>
        <p:nvSpPr>
          <p:cNvPr id="4" name="1 Título"/>
          <p:cNvSpPr txBox="1">
            <a:spLocks/>
          </p:cNvSpPr>
          <p:nvPr/>
        </p:nvSpPr>
        <p:spPr>
          <a:xfrm>
            <a:off x="683568" y="0"/>
            <a:ext cx="7772400" cy="112474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s-ES" sz="3600" b="1" dirty="0" smtClean="0"/>
              <a:t>Caso de Estudio: Traductor</a:t>
            </a:r>
            <a:endParaRPr lang="es-ES" sz="3600" b="1" dirty="0"/>
          </a:p>
        </p:txBody>
      </p:sp>
    </p:spTree>
    <p:extLst>
      <p:ext uri="{BB962C8B-B14F-4D97-AF65-F5344CB8AC3E}">
        <p14:creationId xmlns="" xmlns:p14="http://schemas.microsoft.com/office/powerpoint/2010/main" val="234059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693</TotalTime>
  <Words>1472</Words>
  <Application>Microsoft Office PowerPoint</Application>
  <PresentationFormat>Presentación en pantalla (4:3)</PresentationFormat>
  <Paragraphs>315</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Adyacencia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Objetos y Eventos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Interfaces Gráficas de Usuario</dc:title>
  <dc:creator>Sonia V. Rueda</dc:creator>
  <cp:lastModifiedBy>SGA</cp:lastModifiedBy>
  <cp:revision>85</cp:revision>
  <dcterms:created xsi:type="dcterms:W3CDTF">2013-11-13T14:24:56Z</dcterms:created>
  <dcterms:modified xsi:type="dcterms:W3CDTF">2018-11-20T15:51:50Z</dcterms:modified>
</cp:coreProperties>
</file>